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13.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_rels/presentation.xml.rels" ContentType="application/vnd.openxmlformats-package.relationships+xml"/>
  <Override PartName="/ppt/media/image12.svg" ContentType="image/svg"/>
  <Override PartName="/ppt/media/image8.png" ContentType="image/png"/>
  <Override PartName="/ppt/media/image17.png" ContentType="image/png"/>
  <Override PartName="/ppt/media/image11.png" ContentType="image/png"/>
  <Override PartName="/ppt/media/image7.png" ContentType="image/png"/>
  <Override PartName="/ppt/media/image16.png" ContentType="image/png"/>
  <Override PartName="/ppt/media/image13.png" ContentType="image/png"/>
  <Override PartName="/ppt/media/image4.png" ContentType="image/png"/>
  <Override PartName="/ppt/media/image10.svg" ContentType="image/svg"/>
  <Override PartName="/ppt/media/image23.png" ContentType="image/png"/>
  <Override PartName="/ppt/media/image22.png" ContentType="image/png"/>
  <Override PartName="/ppt/media/image5.png" ContentType="image/png"/>
  <Override PartName="/ppt/media/image21.png" ContentType="image/png"/>
  <Override PartName="/ppt/media/image19.png" ContentType="image/png"/>
  <Override PartName="/ppt/media/image14.svg" ContentType="image/svg"/>
  <Override PartName="/ppt/media/image2.jpeg" ContentType="image/jpeg"/>
  <Override PartName="/ppt/media/image3.jpeg" ContentType="image/jpeg"/>
  <Override PartName="/ppt/media/image15.png" ContentType="image/png"/>
  <Override PartName="/ppt/media/image9.png" ContentType="image/png"/>
  <Override PartName="/ppt/media/image20.png" ContentType="image/png"/>
  <Override PartName="/ppt/media/image18.png" ContentType="image/png"/>
  <Override PartName="/ppt/media/image1.png" ContentType="image/png"/>
  <Override PartName="/ppt/media/image6.jpeg" ContentType="image/jpeg"/>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slide13.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10.xml" ContentType="application/vnd.openxmlformats-officedocument.presentationml.notesSlide+xml"/>
  <Override PartName="/ppt/notesSlides/_rels/notesSlide14.xml.rels" ContentType="application/vnd.openxmlformats-package.relationships+xml"/>
  <Override PartName="/ppt/notesSlides/_rels/notesSlide7.xml.rels" ContentType="application/vnd.openxmlformats-package.relationships+xml"/>
  <Override PartName="/ppt/notesSlides/_rels/notesSlide13.xml.rels" ContentType="application/vnd.openxmlformats-package.relationships+xml"/>
  <Override PartName="/ppt/notesSlides/_rels/notesSlide6.xml.rels" ContentType="application/vnd.openxmlformats-package.relationships+xml"/>
  <Override PartName="/ppt/notesSlides/_rels/notesSlide12.xml.rels" ContentType="application/vnd.openxmlformats-package.relationships+xml"/>
  <Override PartName="/ppt/notesSlides/_rels/notesSlide5.xml.rels" ContentType="application/vnd.openxmlformats-package.relationships+xml"/>
  <Override PartName="/ppt/notesSlides/_rels/notesSlide11.xml.rels" ContentType="application/vnd.openxmlformats-package.relationships+xml"/>
  <Override PartName="/ppt/notesSlides/_rels/notesSlide4.xml.rels" ContentType="application/vnd.openxmlformats-package.relationships+xml"/>
  <Override PartName="/ppt/notesSlides/_rels/notesSlide9.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_rels/notesSlide8.xml.rels" ContentType="application/vnd.openxmlformats-package.relationships+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presProps" Target="presProps.xml"/>
</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PlaceHolder 1"/>
          <p:cNvSpPr>
            <a:spLocks noGrp="1"/>
          </p:cNvSpPr>
          <p:nvPr>
            <p:ph type="sldImg"/>
          </p:nvPr>
        </p:nvSpPr>
        <p:spPr>
          <a:xfrm>
            <a:off x="0" y="812520"/>
            <a:ext cx="0" cy="0"/>
          </a:xfrm>
          <a:prstGeom prst="rect">
            <a:avLst/>
          </a:prstGeom>
          <a:noFill/>
          <a:ln w="0">
            <a:noFill/>
          </a:ln>
        </p:spPr>
        <p:txBody>
          <a:bodyPr lIns="0" rIns="0" tIns="0" bIns="0" anchor="ctr">
            <a:noAutofit/>
          </a:bodyPr>
          <a:p>
            <a:pPr algn="ctr"/>
            <a:r>
              <a:rPr b="0" lang="fr-CH" sz="4400" strike="noStrike" u="none">
                <a:solidFill>
                  <a:srgbClr val="000000"/>
                </a:solidFill>
                <a:effectLst/>
                <a:uFillTx/>
                <a:latin typeface="Arial"/>
              </a:rPr>
              <a:t>Cliquez pour déplacer la diapo</a:t>
            </a:r>
            <a:endParaRPr b="0" lang="fr-CH" sz="4400" strike="noStrike" u="none">
              <a:solidFill>
                <a:srgbClr val="000000"/>
              </a:solidFill>
              <a:effectLst/>
              <a:uFillTx/>
              <a:latin typeface="Arial"/>
            </a:endParaRPr>
          </a:p>
        </p:txBody>
      </p:sp>
      <p:sp>
        <p:nvSpPr>
          <p:cNvPr id="6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indent="0">
              <a:buNone/>
            </a:pPr>
            <a:r>
              <a:rPr b="0" lang="fr-CH" sz="2000" strike="noStrike" u="none">
                <a:solidFill>
                  <a:srgbClr val="000000"/>
                </a:solidFill>
                <a:effectLst/>
                <a:uFillTx/>
                <a:latin typeface="Arial"/>
              </a:rPr>
              <a:t>Cliquez pour modifier le format des notes</a:t>
            </a:r>
            <a:endParaRPr b="0" lang="fr-CH" sz="2000" strike="noStrike" u="none">
              <a:solidFill>
                <a:srgbClr val="000000"/>
              </a:solidFill>
              <a:effectLst/>
              <a:uFillTx/>
              <a:latin typeface="Arial"/>
            </a:endParaRPr>
          </a:p>
        </p:txBody>
      </p:sp>
      <p:sp>
        <p:nvSpPr>
          <p:cNvPr id="70"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fr-CH" sz="1400" strike="noStrike" u="none">
                <a:solidFill>
                  <a:srgbClr val="000000"/>
                </a:solidFill>
                <a:effectLst/>
                <a:uFillTx/>
                <a:latin typeface="Times New Roman"/>
              </a:rPr>
              <a:t>&lt;en-tête&gt;</a:t>
            </a:r>
            <a:endParaRPr b="0" lang="fr-CH" sz="1400" strike="noStrike" u="none">
              <a:solidFill>
                <a:srgbClr val="000000"/>
              </a:solidFill>
              <a:effectLst/>
              <a:uFillTx/>
              <a:latin typeface="Times New Roman"/>
            </a:endParaRPr>
          </a:p>
        </p:txBody>
      </p:sp>
      <p:sp>
        <p:nvSpPr>
          <p:cNvPr id="71"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fr-CH" sz="1400" strike="noStrike" u="none">
                <a:solidFill>
                  <a:srgbClr val="000000"/>
                </a:solidFill>
                <a:effectLst/>
                <a:uFillTx/>
                <a:latin typeface="Times New Roman"/>
              </a:defRPr>
            </a:lvl1pPr>
          </a:lstStyle>
          <a:p>
            <a:pPr indent="0" algn="r">
              <a:buNone/>
            </a:pPr>
            <a:r>
              <a:rPr b="0" lang="fr-CH" sz="1400" strike="noStrike" u="none">
                <a:solidFill>
                  <a:srgbClr val="000000"/>
                </a:solidFill>
                <a:effectLst/>
                <a:uFillTx/>
                <a:latin typeface="Times New Roman"/>
              </a:rPr>
              <a:t>&lt;date/heure&gt;</a:t>
            </a:r>
            <a:endParaRPr b="0" lang="fr-CH" sz="1400" strike="noStrike" u="none">
              <a:solidFill>
                <a:srgbClr val="000000"/>
              </a:solidFill>
              <a:effectLst/>
              <a:uFillTx/>
              <a:latin typeface="Times New Roman"/>
            </a:endParaRPr>
          </a:p>
        </p:txBody>
      </p:sp>
      <p:sp>
        <p:nvSpPr>
          <p:cNvPr id="72"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fr-CH" sz="1400" strike="noStrike" u="none">
                <a:solidFill>
                  <a:srgbClr val="000000"/>
                </a:solidFill>
                <a:effectLst/>
                <a:uFillTx/>
                <a:latin typeface="Times New Roman"/>
              </a:defRPr>
            </a:lvl1pPr>
          </a:lstStyle>
          <a:p>
            <a:pPr indent="0">
              <a:buNone/>
            </a:pPr>
            <a:r>
              <a:rPr b="0" lang="fr-CH" sz="1400" strike="noStrike" u="none">
                <a:solidFill>
                  <a:srgbClr val="000000"/>
                </a:solidFill>
                <a:effectLst/>
                <a:uFillTx/>
                <a:latin typeface="Times New Roman"/>
              </a:rPr>
              <a:t>&lt;pied de page&gt;</a:t>
            </a:r>
            <a:endParaRPr b="0" lang="fr-CH" sz="1400" strike="noStrike" u="none">
              <a:solidFill>
                <a:srgbClr val="000000"/>
              </a:solidFill>
              <a:effectLst/>
              <a:uFillTx/>
              <a:latin typeface="Times New Roman"/>
            </a:endParaRPr>
          </a:p>
        </p:txBody>
      </p:sp>
      <p:sp>
        <p:nvSpPr>
          <p:cNvPr id="73"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fr-CH" sz="1400" strike="noStrike" u="none">
                <a:solidFill>
                  <a:srgbClr val="000000"/>
                </a:solidFill>
                <a:effectLst/>
                <a:uFillTx/>
                <a:latin typeface="Times New Roman"/>
              </a:defRPr>
            </a:lvl1pPr>
          </a:lstStyle>
          <a:p>
            <a:pPr indent="0" algn="r">
              <a:buNone/>
            </a:pPr>
            <a:fld id="{2976CA2D-0D7F-41C0-9E04-5F35A0DB8B86}" type="slidenum">
              <a:rPr b="0" lang="fr-CH" sz="1400" strike="noStrike" u="none">
                <a:solidFill>
                  <a:srgbClr val="000000"/>
                </a:solidFill>
                <a:effectLst/>
                <a:uFillTx/>
                <a:latin typeface="Times New Roman"/>
              </a:rPr>
              <a:t>&lt;numéro&gt;</a:t>
            </a:fld>
            <a:endParaRPr b="0" lang="fr-CH" sz="1400" strike="noStrike" u="none">
              <a:solidFill>
                <a:srgbClr val="000000"/>
              </a:solidFill>
              <a:effectLst/>
              <a:uFillTx/>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PlaceHolder 1"/>
          <p:cNvSpPr>
            <a:spLocks noGrp="1"/>
          </p:cNvSpPr>
          <p:nvPr>
            <p:ph type="sldImg"/>
          </p:nvPr>
        </p:nvSpPr>
        <p:spPr>
          <a:xfrm>
            <a:off x="685800" y="1143000"/>
            <a:ext cx="5485680" cy="3085560"/>
          </a:xfrm>
          <a:prstGeom prst="rect">
            <a:avLst/>
          </a:prstGeom>
          <a:ln w="0">
            <a:noFill/>
          </a:ln>
        </p:spPr>
      </p:sp>
      <p:sp>
        <p:nvSpPr>
          <p:cNvPr id="149"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a:lnSpc>
                <a:spcPct val="100000"/>
              </a:lnSpc>
              <a:buNone/>
              <a:tabLst>
                <a:tab algn="l" pos="0"/>
              </a:tabLst>
            </a:pPr>
            <a:r>
              <a:rPr b="0" lang="fr-FR" sz="2000" strike="noStrike" u="none">
                <a:solidFill>
                  <a:srgbClr val="000000"/>
                </a:solidFill>
                <a:effectLst/>
                <a:uFillTx/>
                <a:latin typeface="Arial"/>
              </a:rPr>
              <a:t>Une fois le zip décompressé, on trouve un script PowerShell obfusqué. </a:t>
            </a:r>
            <a:r>
              <a:rPr b="0" lang="fr-CH" sz="1200" strike="noStrike" u="none">
                <a:solidFill>
                  <a:schemeClr val="dk1"/>
                </a:solidFill>
                <a:effectLst/>
                <a:uFillTx/>
                <a:latin typeface="+mn-lt"/>
                <a:ea typeface="+mn-ea"/>
              </a:rPr>
              <a:t>Ce script a servi à l’attaquant pour établir une connexion vers son serveur de commande et contrôle (C2) et déployer le ransomware. </a:t>
            </a:r>
            <a:endParaRPr b="0" lang="fr-CH" sz="1200" strike="noStrike" u="none">
              <a:solidFill>
                <a:srgbClr val="000000"/>
              </a:solidFill>
              <a:effectLst/>
              <a:uFillTx/>
              <a:latin typeface="Arial"/>
            </a:endParaRPr>
          </a:p>
          <a:p>
            <a:pPr indent="0" defTabSz="914400">
              <a:lnSpc>
                <a:spcPct val="100000"/>
              </a:lnSpc>
              <a:buNone/>
              <a:tabLst>
                <a:tab algn="l" pos="0"/>
              </a:tabLst>
            </a:pPr>
            <a:r>
              <a:rPr b="0" lang="fr-FR" sz="2000" strike="noStrike" u="none">
                <a:solidFill>
                  <a:srgbClr val="000000"/>
                </a:solidFill>
                <a:effectLst/>
                <a:uFillTx/>
                <a:latin typeface="+mn-lt"/>
                <a:ea typeface="+mn-ea"/>
              </a:rPr>
              <a:t>L’objectif ici est de le dé-obfusquer pour retrouver l’URL du serveur distant. </a:t>
            </a:r>
            <a:endParaRPr b="0" lang="fr-CH" sz="2000" strike="noStrike" u="none">
              <a:solidFill>
                <a:srgbClr val="000000"/>
              </a:solidFill>
              <a:effectLst/>
              <a:uFillTx/>
              <a:latin typeface="Arial"/>
            </a:endParaRPr>
          </a:p>
          <a:p>
            <a:pPr indent="0" defTabSz="914400">
              <a:lnSpc>
                <a:spcPct val="100000"/>
              </a:lnSpc>
              <a:buNone/>
              <a:tabLst>
                <a:tab algn="l" pos="0"/>
              </a:tabLst>
            </a:pPr>
            <a:r>
              <a:rPr b="0" lang="fr-CH" sz="1200" strike="noStrike" u="none">
                <a:solidFill>
                  <a:schemeClr val="dk1"/>
                </a:solidFill>
                <a:effectLst/>
                <a:uFillTx/>
                <a:latin typeface="+mn-lt"/>
                <a:ea typeface="+mn-ea"/>
              </a:rPr>
              <a:t>Ce challenge montre comment les attaquants camouflent leurs logiciels malveillants et comment analyser un code malveillant pour y trouver des indices.</a:t>
            </a:r>
            <a:endParaRPr b="0" lang="fr-CH" sz="1200" strike="noStrike" u="none">
              <a:solidFill>
                <a:srgbClr val="000000"/>
              </a:solidFill>
              <a:effectLst/>
              <a:uFillTx/>
              <a:latin typeface="Arial"/>
            </a:endParaRPr>
          </a:p>
          <a:p>
            <a:pPr indent="0" defTabSz="914400">
              <a:lnSpc>
                <a:spcPct val="100000"/>
              </a:lnSpc>
              <a:buNone/>
              <a:tabLst>
                <a:tab algn="l" pos="0"/>
              </a:tabLst>
            </a:pPr>
            <a:endParaRPr b="0" lang="fr-CH" sz="1200" strike="noStrike" u="none">
              <a:solidFill>
                <a:srgbClr val="000000"/>
              </a:solidFill>
              <a:effectLst/>
              <a:uFillTx/>
              <a:latin typeface="Arial"/>
            </a:endParaRPr>
          </a:p>
        </p:txBody>
      </p:sp>
      <p:sp>
        <p:nvSpPr>
          <p:cNvPr id="150" name="PlaceHolder 3"/>
          <p:cNvSpPr>
            <a:spLocks noGrp="1"/>
          </p:cNvSpPr>
          <p:nvPr>
            <p:ph type="sldNum" idx="11"/>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48574D70-8C2F-454A-AE6B-832139A4F34A}"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PlaceHolder 1"/>
          <p:cNvSpPr>
            <a:spLocks noGrp="1"/>
          </p:cNvSpPr>
          <p:nvPr>
            <p:ph type="sldImg"/>
          </p:nvPr>
        </p:nvSpPr>
        <p:spPr>
          <a:xfrm>
            <a:off x="685800" y="1143000"/>
            <a:ext cx="5485680" cy="3085560"/>
          </a:xfrm>
          <a:prstGeom prst="rect">
            <a:avLst/>
          </a:prstGeom>
          <a:ln w="0">
            <a:noFill/>
          </a:ln>
        </p:spPr>
      </p:sp>
      <p:sp>
        <p:nvSpPr>
          <p:cNvPr id="152"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defTabSz="914400">
              <a:lnSpc>
                <a:spcPct val="100000"/>
              </a:lnSpc>
              <a:buNone/>
              <a:tabLst>
                <a:tab algn="l" pos="0"/>
              </a:tabLst>
            </a:pPr>
            <a:r>
              <a:rPr b="0" lang="fr-FR" sz="2000" strike="noStrike" u="none">
                <a:solidFill>
                  <a:srgbClr val="000000"/>
                </a:solidFill>
                <a:effectLst/>
                <a:uFillTx/>
                <a:latin typeface="Arial"/>
              </a:rPr>
              <a:t>Une fois sur le serveur C2, un chat interne est utilisé par les attaquants. </a:t>
            </a:r>
            <a:r>
              <a:rPr b="0" lang="fr-CH" sz="1200" strike="noStrike" u="none">
                <a:solidFill>
                  <a:schemeClr val="dk1"/>
                </a:solidFill>
                <a:effectLst/>
                <a:uFillTx/>
                <a:latin typeface="+mn-lt"/>
                <a:ea typeface="+mn-ea"/>
              </a:rPr>
              <a:t>Le joueur remarque que le champ Pseudo n’est pas échappé et va donc pouvoir réaliser une attaque XSS </a:t>
            </a:r>
            <a:r>
              <a:rPr b="0" lang="fr-FR" sz="2000" strike="noStrike" u="none">
                <a:solidFill>
                  <a:srgbClr val="000000"/>
                </a:solidFill>
                <a:effectLst/>
                <a:uFillTx/>
                <a:latin typeface="+mn-lt"/>
                <a:ea typeface="+mn-ea"/>
              </a:rPr>
              <a:t>sur une zone non protégée. </a:t>
            </a:r>
            <a:r>
              <a:rPr b="0" lang="fr-CH" sz="1200" strike="noStrike" u="none">
                <a:solidFill>
                  <a:schemeClr val="dk1"/>
                </a:solidFill>
                <a:effectLst/>
                <a:uFillTx/>
                <a:latin typeface="+mn-lt"/>
                <a:ea typeface="+mn-ea"/>
              </a:rPr>
              <a:t>Un bot-admin lit la page en continu, si du JavaScript s’exécute dans son navigateur, son interface se bloque et le serveur passe automatiquement en mode "hors ligne"</a:t>
            </a:r>
            <a:endParaRPr b="0" lang="fr-CH" sz="1200" strike="noStrike" u="none">
              <a:solidFill>
                <a:srgbClr val="000000"/>
              </a:solidFill>
              <a:effectLst/>
              <a:uFillTx/>
              <a:latin typeface="Arial"/>
            </a:endParaRPr>
          </a:p>
          <a:p>
            <a:pPr indent="0" defTabSz="914400">
              <a:lnSpc>
                <a:spcPct val="100000"/>
              </a:lnSpc>
              <a:buNone/>
              <a:tabLst>
                <a:tab algn="l" pos="0"/>
              </a:tabLst>
            </a:pPr>
            <a:r>
              <a:rPr b="0" lang="fr-FR" sz="2000" strike="noStrike" u="none">
                <a:solidFill>
                  <a:srgbClr val="000000"/>
                </a:solidFill>
                <a:effectLst/>
                <a:uFillTx/>
                <a:latin typeface="+mn-lt"/>
                <a:ea typeface="+mn-ea"/>
              </a:rPr>
              <a:t>C’est l’occasion de montrer comment une simple entrée non échappée peut suffire à compromettre tout un service. </a:t>
            </a:r>
            <a:endParaRPr b="0" lang="fr-CH" sz="2000" strike="noStrike" u="none">
              <a:solidFill>
                <a:srgbClr val="000000"/>
              </a:solidFill>
              <a:effectLst/>
              <a:uFillTx/>
              <a:latin typeface="Arial"/>
            </a:endParaRPr>
          </a:p>
        </p:txBody>
      </p:sp>
      <p:sp>
        <p:nvSpPr>
          <p:cNvPr id="153" name="PlaceHolder 3"/>
          <p:cNvSpPr>
            <a:spLocks noGrp="1"/>
          </p:cNvSpPr>
          <p:nvPr>
            <p:ph type="sldNum" idx="12"/>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98747694-D889-46BF-96FC-018F63569D76}"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PlaceHolder 1"/>
          <p:cNvSpPr>
            <a:spLocks noGrp="1"/>
          </p:cNvSpPr>
          <p:nvPr>
            <p:ph type="sldImg"/>
          </p:nvPr>
        </p:nvSpPr>
        <p:spPr>
          <a:xfrm>
            <a:off x="685800" y="1143000"/>
            <a:ext cx="5485680" cy="3085560"/>
          </a:xfrm>
          <a:prstGeom prst="rect">
            <a:avLst/>
          </a:prstGeom>
          <a:ln w="0">
            <a:noFill/>
          </a:ln>
        </p:spPr>
      </p:sp>
      <p:sp>
        <p:nvSpPr>
          <p:cNvPr id="155"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defTabSz="914400">
              <a:lnSpc>
                <a:spcPct val="100000"/>
              </a:lnSpc>
              <a:buNone/>
              <a:tabLst>
                <a:tab algn="l" pos="0"/>
              </a:tabLst>
            </a:pPr>
            <a:r>
              <a:rPr b="0" lang="fr-FR" sz="2000" strike="noStrike" u="none">
                <a:solidFill>
                  <a:srgbClr val="000000"/>
                </a:solidFill>
                <a:effectLst/>
                <a:uFillTx/>
                <a:latin typeface="Arial"/>
              </a:rPr>
              <a:t>Une fois l’attaque avancée et que le serveur des attaquant est hors ligne, le joueur doit trouver l’IP de l’attaquant pour le bloquer. Il devra explorer dans les logs et trouver l’adresse, puis la bloquer via le VPN interne et le pare-feu. </a:t>
            </a:r>
            <a:endParaRPr b="0" lang="fr-CH" sz="2000" strike="noStrike" u="none">
              <a:solidFill>
                <a:srgbClr val="000000"/>
              </a:solidFill>
              <a:effectLst/>
              <a:uFillTx/>
              <a:latin typeface="Arial"/>
            </a:endParaRPr>
          </a:p>
          <a:p>
            <a:pPr indent="0" defTabSz="914400">
              <a:lnSpc>
                <a:spcPct val="100000"/>
              </a:lnSpc>
              <a:buNone/>
              <a:tabLst>
                <a:tab algn="l" pos="0"/>
              </a:tabLst>
            </a:pPr>
            <a:r>
              <a:rPr b="0" lang="fr-FR" sz="2000" strike="noStrike" u="none">
                <a:solidFill>
                  <a:srgbClr val="000000"/>
                </a:solidFill>
                <a:effectLst/>
                <a:uFillTx/>
                <a:latin typeface="Arial"/>
              </a:rPr>
              <a:t>Ce dernier challenge met en avant l’importance de la journalisation des logs et de la réactivité pour protéger le réseau. </a:t>
            </a:r>
            <a:endParaRPr b="0" lang="fr-CH" sz="2000" strike="noStrike" u="none">
              <a:solidFill>
                <a:srgbClr val="000000"/>
              </a:solidFill>
              <a:effectLst/>
              <a:uFillTx/>
              <a:latin typeface="Arial"/>
            </a:endParaRPr>
          </a:p>
        </p:txBody>
      </p:sp>
      <p:sp>
        <p:nvSpPr>
          <p:cNvPr id="156" name="PlaceHolder 3"/>
          <p:cNvSpPr>
            <a:spLocks noGrp="1"/>
          </p:cNvSpPr>
          <p:nvPr>
            <p:ph type="sldNum" idx="13"/>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F4016F47-439F-4434-8670-91B747938E0C}"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PlaceHolder 1"/>
          <p:cNvSpPr>
            <a:spLocks noGrp="1"/>
          </p:cNvSpPr>
          <p:nvPr>
            <p:ph type="sldImg"/>
          </p:nvPr>
        </p:nvSpPr>
        <p:spPr>
          <a:xfrm>
            <a:off x="685800" y="1143000"/>
            <a:ext cx="5485680" cy="3085560"/>
          </a:xfrm>
          <a:prstGeom prst="rect">
            <a:avLst/>
          </a:prstGeom>
          <a:ln w="0">
            <a:noFill/>
          </a:ln>
        </p:spPr>
      </p:sp>
      <p:sp>
        <p:nvSpPr>
          <p:cNvPr id="158"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defTabSz="914400">
              <a:lnSpc>
                <a:spcPct val="100000"/>
              </a:lnSpc>
              <a:buNone/>
              <a:tabLst>
                <a:tab algn="l" pos="0"/>
              </a:tabLst>
            </a:pPr>
            <a:r>
              <a:rPr b="0" lang="fr-FR" sz="2000" strike="noStrike" u="none">
                <a:solidFill>
                  <a:srgbClr val="000000"/>
                </a:solidFill>
                <a:effectLst/>
                <a:uFillTx/>
                <a:latin typeface="Arial"/>
              </a:rPr>
              <a:t>Ce scénario mêle narration et apprentissage technique autour de sept challenges réalistes. L’approche est progressive, immersive, et permet d’aborder plusieurs volets de la cybersécurité : de l’OSINT à la cryptographie, en passant par le web, le forensic, et la défense réseau. Il est pensé pour à la fois captiver et former </a:t>
            </a:r>
            <a:endParaRPr b="0" lang="fr-CH" sz="2000" strike="noStrike" u="none">
              <a:solidFill>
                <a:srgbClr val="000000"/>
              </a:solidFill>
              <a:effectLst/>
              <a:uFillTx/>
              <a:latin typeface="Arial"/>
            </a:endParaRPr>
          </a:p>
        </p:txBody>
      </p:sp>
      <p:sp>
        <p:nvSpPr>
          <p:cNvPr id="159" name="PlaceHolder 3"/>
          <p:cNvSpPr>
            <a:spLocks noGrp="1"/>
          </p:cNvSpPr>
          <p:nvPr>
            <p:ph type="sldNum" idx="14"/>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CDC07055-C8E9-43AA-BA35-C735BCD5DB43}"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PlaceHolder 1"/>
          <p:cNvSpPr>
            <a:spLocks noGrp="1"/>
          </p:cNvSpPr>
          <p:nvPr>
            <p:ph type="sldImg"/>
          </p:nvPr>
        </p:nvSpPr>
        <p:spPr>
          <a:xfrm>
            <a:off x="685800" y="1143000"/>
            <a:ext cx="5485680" cy="3085560"/>
          </a:xfrm>
          <a:prstGeom prst="rect">
            <a:avLst/>
          </a:prstGeom>
          <a:ln w="0">
            <a:noFill/>
          </a:ln>
        </p:spPr>
      </p:sp>
      <p:sp>
        <p:nvSpPr>
          <p:cNvPr id="161"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a:buNone/>
            </a:pPr>
            <a:r>
              <a:rPr b="0" lang="fr-CH" sz="1400" strike="noStrike" u="none">
                <a:solidFill>
                  <a:srgbClr val="000000"/>
                </a:solidFill>
                <a:effectLst/>
                <a:uFillTx/>
                <a:latin typeface="Arial"/>
              </a:rPr>
              <a:t>Faire un sous-domaine+vpn </a:t>
            </a:r>
            <a:r>
              <a:rPr b="0" lang="fr-CH" sz="1400" strike="noStrike" u="none">
                <a:solidFill>
                  <a:srgbClr val="000000"/>
                </a:solidFill>
                <a:effectLst/>
                <a:uFillTx/>
                <a:latin typeface="Arial"/>
              </a:rPr>
              <a:t>important car </a:t>
            </a:r>
            <a:endParaRPr b="0" lang="fr-CH" sz="1400" strike="noStrike" u="none">
              <a:solidFill>
                <a:srgbClr val="000000"/>
              </a:solidFill>
              <a:effectLst/>
              <a:uFillTx/>
              <a:latin typeface="Arial"/>
            </a:endParaRPr>
          </a:p>
          <a:p>
            <a:pPr marL="288000" indent="-216000">
              <a:buClr>
                <a:srgbClr val="000000"/>
              </a:buClr>
              <a:buSzPct val="45000"/>
              <a:buFont typeface="OpenSymbol"/>
              <a:buChar char="-"/>
            </a:pPr>
            <a:r>
              <a:rPr b="0" lang="fr-CH" sz="1400" strike="noStrike" u="none">
                <a:solidFill>
                  <a:srgbClr val="000000"/>
                </a:solidFill>
                <a:effectLst/>
                <a:uFillTx/>
                <a:latin typeface="Arial"/>
              </a:rPr>
              <a:t>Un URL comme </a:t>
            </a:r>
            <a:r>
              <a:rPr b="0" lang="fr-CH" sz="1400" strike="noStrike" u="none">
                <a:solidFill>
                  <a:srgbClr val="000000"/>
                </a:solidFill>
                <a:effectLst/>
                <a:uFillTx/>
                <a:latin typeface="Arial"/>
              </a:rPr>
              <a:t>vpn.horizonsante-</a:t>
            </a:r>
            <a:r>
              <a:rPr b="0" lang="fr-CH" sz="1400" strike="noStrike" u="none">
                <a:solidFill>
                  <a:srgbClr val="000000"/>
                </a:solidFill>
                <a:effectLst/>
                <a:uFillTx/>
                <a:latin typeface="Arial"/>
              </a:rPr>
              <a:t>support.com semble </a:t>
            </a:r>
            <a:r>
              <a:rPr b="0" lang="fr-CH" sz="1400" strike="noStrike" u="none">
                <a:solidFill>
                  <a:srgbClr val="000000"/>
                </a:solidFill>
                <a:effectLst/>
                <a:uFillTx/>
                <a:latin typeface="Arial"/>
              </a:rPr>
              <a:t>légitime</a:t>
            </a:r>
            <a:endParaRPr b="0" lang="fr-CH" sz="1400" strike="noStrike" u="none">
              <a:solidFill>
                <a:srgbClr val="000000"/>
              </a:solidFill>
              <a:effectLst/>
              <a:uFillTx/>
              <a:latin typeface="Arial"/>
            </a:endParaRPr>
          </a:p>
          <a:p>
            <a:pPr marL="288000" indent="-216000">
              <a:buClr>
                <a:srgbClr val="000000"/>
              </a:buClr>
              <a:buSzPct val="45000"/>
              <a:buFont typeface="OpenSymbol"/>
              <a:buChar char="-"/>
            </a:pPr>
            <a:r>
              <a:rPr b="0" lang="fr-CH" sz="1400" strike="noStrike" u="none">
                <a:solidFill>
                  <a:srgbClr val="000000"/>
                </a:solidFill>
                <a:effectLst/>
                <a:uFillTx/>
                <a:latin typeface="Arial"/>
              </a:rPr>
              <a:t>Le portail VPN est un point </a:t>
            </a:r>
            <a:r>
              <a:rPr b="0" lang="fr-CH" sz="1400" strike="noStrike" u="none">
                <a:solidFill>
                  <a:srgbClr val="000000"/>
                </a:solidFill>
                <a:effectLst/>
                <a:uFillTx/>
                <a:latin typeface="Arial"/>
              </a:rPr>
              <a:t>d’entrée habituel pour le </a:t>
            </a:r>
            <a:r>
              <a:rPr b="0" lang="fr-CH" sz="1400" strike="noStrike" u="none">
                <a:solidFill>
                  <a:srgbClr val="000000"/>
                </a:solidFill>
                <a:effectLst/>
                <a:uFillTx/>
                <a:latin typeface="Arial"/>
              </a:rPr>
              <a:t>personnel nomade. En </a:t>
            </a:r>
            <a:r>
              <a:rPr b="0" lang="fr-CH" sz="1400" strike="noStrike" u="none">
                <a:solidFill>
                  <a:srgbClr val="000000"/>
                </a:solidFill>
                <a:effectLst/>
                <a:uFillTx/>
                <a:latin typeface="Arial"/>
              </a:rPr>
              <a:t>clonant l’interface, les </a:t>
            </a:r>
            <a:r>
              <a:rPr b="0" lang="fr-CH" sz="1400" strike="noStrike" u="none">
                <a:solidFill>
                  <a:srgbClr val="000000"/>
                </a:solidFill>
                <a:effectLst/>
                <a:uFillTx/>
                <a:latin typeface="Arial"/>
              </a:rPr>
              <a:t>pirates récupèrent </a:t>
            </a:r>
            <a:r>
              <a:rPr b="0" lang="fr-CH" sz="1400" strike="noStrike" u="none">
                <a:solidFill>
                  <a:srgbClr val="000000"/>
                </a:solidFill>
                <a:effectLst/>
                <a:uFillTx/>
                <a:latin typeface="Arial"/>
              </a:rPr>
              <a:t>directement les couples </a:t>
            </a:r>
            <a:r>
              <a:rPr b="0" lang="fr-CH" sz="1400" strike="noStrike" u="none">
                <a:solidFill>
                  <a:srgbClr val="000000"/>
                </a:solidFill>
                <a:effectLst/>
                <a:uFillTx/>
                <a:latin typeface="Arial"/>
              </a:rPr>
              <a:t>login/mot-de-passe ou les </a:t>
            </a:r>
            <a:r>
              <a:rPr b="0" lang="fr-CH" sz="1400" strike="noStrike" u="none">
                <a:solidFill>
                  <a:srgbClr val="000000"/>
                </a:solidFill>
                <a:effectLst/>
                <a:uFillTx/>
                <a:latin typeface="Arial"/>
              </a:rPr>
              <a:t>jetons OTP</a:t>
            </a:r>
            <a:endParaRPr b="0" lang="fr-CH" sz="1400" strike="noStrike" u="none">
              <a:solidFill>
                <a:srgbClr val="000000"/>
              </a:solidFill>
              <a:effectLst/>
              <a:uFillTx/>
              <a:latin typeface="Arial"/>
            </a:endParaRPr>
          </a:p>
          <a:p>
            <a:pPr marL="288000" indent="-216000">
              <a:buClr>
                <a:srgbClr val="000000"/>
              </a:buClr>
              <a:buSzPct val="45000"/>
              <a:buFont typeface="OpenSymbol"/>
              <a:buChar char="-"/>
            </a:pPr>
            <a:r>
              <a:rPr b="0" lang="fr-CH" sz="1400" strike="noStrike" u="none">
                <a:solidFill>
                  <a:srgbClr val="000000"/>
                </a:solidFill>
                <a:effectLst/>
                <a:uFillTx/>
                <a:latin typeface="Arial"/>
              </a:rPr>
              <a:t>Une fois les systèmes infectés, </a:t>
            </a:r>
            <a:r>
              <a:rPr b="0" lang="fr-CH" sz="1400" strike="noStrike" u="none">
                <a:solidFill>
                  <a:srgbClr val="000000"/>
                </a:solidFill>
                <a:effectLst/>
                <a:uFillTx/>
                <a:latin typeface="Arial"/>
              </a:rPr>
              <a:t>les machines compromises </a:t>
            </a:r>
            <a:r>
              <a:rPr b="0" lang="fr-CH" sz="1400" strike="noStrike" u="none">
                <a:solidFill>
                  <a:srgbClr val="000000"/>
                </a:solidFill>
                <a:effectLst/>
                <a:uFillTx/>
                <a:latin typeface="Arial"/>
              </a:rPr>
              <a:t>envoient les sauvegardes </a:t>
            </a:r>
            <a:r>
              <a:rPr b="0" lang="fr-CH" sz="1400" strike="noStrike" u="none">
                <a:solidFill>
                  <a:srgbClr val="000000"/>
                </a:solidFill>
                <a:effectLst/>
                <a:uFillTx/>
                <a:latin typeface="Arial"/>
              </a:rPr>
              <a:t>chiffrées vers le même </a:t>
            </a:r>
            <a:r>
              <a:rPr b="0" lang="fr-CH" sz="1400" strike="noStrike" u="none">
                <a:solidFill>
                  <a:srgbClr val="000000"/>
                </a:solidFill>
                <a:effectLst/>
                <a:uFillTx/>
                <a:latin typeface="Arial"/>
              </a:rPr>
              <a:t>domaine.</a:t>
            </a:r>
            <a:endParaRPr b="0" lang="fr-CH" sz="1400" strike="noStrike" u="none">
              <a:solidFill>
                <a:srgbClr val="000000"/>
              </a:solidFill>
              <a:effectLst/>
              <a:uFillTx/>
              <a:latin typeface="Arial"/>
            </a:endParaRPr>
          </a:p>
          <a:p>
            <a:pPr marL="288000" indent="-216000">
              <a:buClr>
                <a:srgbClr val="000000"/>
              </a:buClr>
              <a:buSzPct val="45000"/>
              <a:buFont typeface="OpenSymbol"/>
              <a:buChar char="-"/>
            </a:pPr>
            <a:r>
              <a:rPr b="0" lang="fr-CH" sz="1400" strike="noStrike" u="none">
                <a:solidFill>
                  <a:srgbClr val="000000"/>
                </a:solidFill>
                <a:effectLst/>
                <a:uFillTx/>
                <a:latin typeface="Arial"/>
              </a:rPr>
              <a:t>Héberger tout sur un domaine </a:t>
            </a:r>
            <a:r>
              <a:rPr b="0" lang="fr-CH" sz="1400" strike="noStrike" u="none">
                <a:solidFill>
                  <a:srgbClr val="000000"/>
                </a:solidFill>
                <a:effectLst/>
                <a:uFillTx/>
                <a:latin typeface="Arial"/>
              </a:rPr>
              <a:t>à part (“support”) évite de </a:t>
            </a:r>
            <a:r>
              <a:rPr b="0" lang="fr-CH" sz="1400" strike="noStrike" u="none">
                <a:solidFill>
                  <a:srgbClr val="000000"/>
                </a:solidFill>
                <a:effectLst/>
                <a:uFillTx/>
                <a:latin typeface="Arial"/>
              </a:rPr>
              <a:t>polluer les journaux du vrai </a:t>
            </a:r>
            <a:r>
              <a:rPr b="0" lang="fr-CH" sz="1400" strike="noStrike" u="none">
                <a:solidFill>
                  <a:srgbClr val="000000"/>
                </a:solidFill>
                <a:effectLst/>
                <a:uFillTx/>
                <a:latin typeface="Arial"/>
              </a:rPr>
              <a:t>site horizonsante.com</a:t>
            </a:r>
            <a:endParaRPr b="0" lang="fr-CH" sz="1400" strike="noStrike" u="none">
              <a:solidFill>
                <a:srgbClr val="000000"/>
              </a:solidFill>
              <a:effectLst/>
              <a:uFillTx/>
              <a:latin typeface="Arial"/>
            </a:endParaRPr>
          </a:p>
          <a:p>
            <a:pPr marL="288000" indent="-216000">
              <a:buClr>
                <a:srgbClr val="000000"/>
              </a:buClr>
              <a:buSzPct val="45000"/>
              <a:buFont typeface="OpenSymbol"/>
              <a:buChar char="-"/>
            </a:pPr>
            <a:r>
              <a:rPr b="0" lang="fr-CH" sz="1400" strike="noStrike" u="none">
                <a:solidFill>
                  <a:srgbClr val="000000"/>
                </a:solidFill>
                <a:effectLst/>
                <a:uFillTx/>
                <a:latin typeface="Arial"/>
              </a:rPr>
              <a:t>Le faux portail joue un double </a:t>
            </a:r>
            <a:r>
              <a:rPr b="0" lang="fr-CH" sz="1400" strike="noStrike" u="none">
                <a:solidFill>
                  <a:srgbClr val="000000"/>
                </a:solidFill>
                <a:effectLst/>
                <a:uFillTx/>
                <a:latin typeface="Arial"/>
              </a:rPr>
              <a:t>rôle : page de phishing et </a:t>
            </a:r>
            <a:r>
              <a:rPr b="0" lang="fr-CH" sz="1400" strike="noStrike" u="none">
                <a:solidFill>
                  <a:srgbClr val="000000"/>
                </a:solidFill>
                <a:effectLst/>
                <a:uFillTx/>
                <a:latin typeface="Arial"/>
              </a:rPr>
              <a:t>dépôt de fichiers volés.</a:t>
            </a:r>
            <a:endParaRPr b="0" lang="fr-CH" sz="1400" strike="noStrike" u="none">
              <a:solidFill>
                <a:srgbClr val="000000"/>
              </a:solidFill>
              <a:effectLst/>
              <a:uFillTx/>
              <a:latin typeface="Arial"/>
            </a:endParaRPr>
          </a:p>
        </p:txBody>
      </p:sp>
      <p:sp>
        <p:nvSpPr>
          <p:cNvPr id="162" name="PlaceHolder 3"/>
          <p:cNvSpPr>
            <a:spLocks noGrp="1"/>
          </p:cNvSpPr>
          <p:nvPr>
            <p:ph type="sldNum" idx="15"/>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5420AC47-29CD-4F75-B7A4-F90206F1C298}"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PlaceHolder 1"/>
          <p:cNvSpPr>
            <a:spLocks noGrp="1"/>
          </p:cNvSpPr>
          <p:nvPr>
            <p:ph type="sldImg"/>
          </p:nvPr>
        </p:nvSpPr>
        <p:spPr>
          <a:xfrm>
            <a:off x="685800" y="1143000"/>
            <a:ext cx="5485680" cy="3085560"/>
          </a:xfrm>
          <a:prstGeom prst="rect">
            <a:avLst/>
          </a:prstGeom>
          <a:ln w="0">
            <a:noFill/>
          </a:ln>
        </p:spPr>
      </p:sp>
      <p:sp>
        <p:nvSpPr>
          <p:cNvPr id="128"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a:lnSpc>
                <a:spcPct val="100000"/>
              </a:lnSpc>
              <a:buNone/>
              <a:tabLst>
                <a:tab algn="l" pos="0"/>
              </a:tabLst>
            </a:pPr>
            <a:r>
              <a:rPr b="0" lang="fr-FR" sz="2000" strike="noStrike" u="none">
                <a:solidFill>
                  <a:srgbClr val="000000"/>
                </a:solidFill>
                <a:effectLst/>
                <a:uFillTx/>
                <a:latin typeface="Arial"/>
              </a:rPr>
              <a:t>De nos jours la digitalisation est </a:t>
            </a:r>
            <a:r>
              <a:rPr b="1" lang="fr-FR" sz="2000" strike="noStrike" u="none">
                <a:solidFill>
                  <a:srgbClr val="000000"/>
                </a:solidFill>
                <a:effectLst/>
                <a:uFillTx/>
                <a:latin typeface="Arial"/>
              </a:rPr>
              <a:t>croissante dans notre quotidien</a:t>
            </a:r>
            <a:r>
              <a:rPr b="0" lang="fr-FR" sz="2000" strike="noStrike" u="none">
                <a:solidFill>
                  <a:srgbClr val="000000"/>
                </a:solidFill>
                <a:effectLst/>
                <a:uFillTx/>
                <a:latin typeface="Arial"/>
              </a:rPr>
              <a:t>, tout comme </a:t>
            </a:r>
            <a:r>
              <a:rPr b="1" lang="fr-FR" sz="2000" strike="noStrike" u="none">
                <a:solidFill>
                  <a:srgbClr val="000000"/>
                </a:solidFill>
                <a:effectLst/>
                <a:uFillTx/>
                <a:latin typeface="Arial"/>
              </a:rPr>
              <a:t>l’intérêt pour la cybersécurité</a:t>
            </a:r>
            <a:r>
              <a:rPr b="0" lang="fr-FR" sz="2000" strike="noStrike" u="none">
                <a:solidFill>
                  <a:srgbClr val="000000"/>
                </a:solidFill>
                <a:effectLst/>
                <a:uFillTx/>
                <a:latin typeface="Arial"/>
              </a:rPr>
              <a:t>. </a:t>
            </a:r>
            <a:endParaRPr b="0" lang="fr-CH" sz="2000" strike="noStrike" u="none">
              <a:solidFill>
                <a:srgbClr val="000000"/>
              </a:solidFill>
              <a:effectLst/>
              <a:uFillTx/>
              <a:latin typeface="Arial"/>
            </a:endParaRPr>
          </a:p>
          <a:p>
            <a:pPr indent="0">
              <a:lnSpc>
                <a:spcPct val="100000"/>
              </a:lnSpc>
              <a:buNone/>
              <a:tabLst>
                <a:tab algn="l" pos="0"/>
              </a:tabLst>
            </a:pPr>
            <a:r>
              <a:rPr b="0" lang="fr-FR" sz="2000" strike="noStrike" u="none">
                <a:solidFill>
                  <a:srgbClr val="000000"/>
                </a:solidFill>
                <a:effectLst/>
                <a:uFillTx/>
                <a:latin typeface="Arial"/>
              </a:rPr>
              <a:t>Il est donc essentiel de rendre cette </a:t>
            </a:r>
            <a:r>
              <a:rPr b="1" lang="fr-FR" sz="2000" strike="noStrike" u="none">
                <a:solidFill>
                  <a:srgbClr val="000000"/>
                </a:solidFill>
                <a:effectLst/>
                <a:uFillTx/>
                <a:latin typeface="Arial"/>
              </a:rPr>
              <a:t>apprentissage ludique et accessible </a:t>
            </a:r>
            <a:r>
              <a:rPr b="0" lang="fr-FR" sz="2000" strike="noStrike" u="none">
                <a:solidFill>
                  <a:srgbClr val="000000"/>
                </a:solidFill>
                <a:effectLst/>
                <a:uFillTx/>
                <a:latin typeface="Arial"/>
              </a:rPr>
              <a:t>à tous. </a:t>
            </a:r>
            <a:br>
              <a:rPr sz="2000"/>
            </a:br>
            <a:r>
              <a:rPr b="0" lang="fr-FR" sz="2000" strike="noStrike" u="none">
                <a:solidFill>
                  <a:srgbClr val="000000"/>
                </a:solidFill>
                <a:effectLst/>
                <a:uFillTx/>
                <a:latin typeface="Arial"/>
              </a:rPr>
              <a:t>Les </a:t>
            </a:r>
            <a:r>
              <a:rPr b="1" lang="fr-FR" sz="2000" strike="noStrike" u="none">
                <a:solidFill>
                  <a:srgbClr val="000000"/>
                </a:solidFill>
                <a:effectLst/>
                <a:uFillTx/>
                <a:latin typeface="Arial"/>
              </a:rPr>
              <a:t>serious games sont un excellent ou</a:t>
            </a:r>
            <a:r>
              <a:rPr b="0" lang="fr-FR" sz="2000" strike="noStrike" u="none">
                <a:solidFill>
                  <a:srgbClr val="000000"/>
                </a:solidFill>
                <a:effectLst/>
                <a:uFillTx/>
                <a:latin typeface="Arial"/>
              </a:rPr>
              <a:t>til pour y arriver et c’est ce que le pôle Y-Security utiliser en créant la plateforme Cybergame</a:t>
            </a:r>
            <a:endParaRPr b="0" lang="fr-CH" sz="2000" strike="noStrike" u="none">
              <a:solidFill>
                <a:srgbClr val="000000"/>
              </a:solidFill>
              <a:effectLst/>
              <a:uFillTx/>
              <a:latin typeface="Arial"/>
            </a:endParaRPr>
          </a:p>
          <a:p>
            <a:pPr indent="0">
              <a:lnSpc>
                <a:spcPct val="100000"/>
              </a:lnSpc>
              <a:buNone/>
              <a:tabLst>
                <a:tab algn="l" pos="0"/>
              </a:tabLst>
            </a:pPr>
            <a:r>
              <a:rPr b="0" lang="fr-FR" sz="2000" strike="noStrike" u="none">
                <a:solidFill>
                  <a:srgbClr val="000000"/>
                </a:solidFill>
                <a:effectLst/>
                <a:uFillTx/>
                <a:latin typeface="Arial"/>
              </a:rPr>
              <a:t>Le premier jeu développé a été « Shana a disparu » qui a </a:t>
            </a:r>
            <a:r>
              <a:rPr b="1" lang="fr-FR" sz="2000" strike="noStrike" u="none">
                <a:solidFill>
                  <a:srgbClr val="000000"/>
                </a:solidFill>
                <a:effectLst/>
                <a:uFillTx/>
                <a:latin typeface="Arial"/>
              </a:rPr>
              <a:t>très bien fonctionné</a:t>
            </a:r>
            <a:r>
              <a:rPr b="0" lang="fr-FR" sz="2000" strike="noStrike" u="none">
                <a:solidFill>
                  <a:srgbClr val="000000"/>
                </a:solidFill>
                <a:effectLst/>
                <a:uFillTx/>
                <a:latin typeface="Arial"/>
              </a:rPr>
              <a:t>. Cependant face à son succès, beaucoup de personne le </a:t>
            </a:r>
            <a:r>
              <a:rPr b="1" lang="fr-FR" sz="2000" strike="noStrike" u="none">
                <a:solidFill>
                  <a:srgbClr val="000000"/>
                </a:solidFill>
                <a:effectLst/>
                <a:uFillTx/>
                <a:latin typeface="Arial"/>
              </a:rPr>
              <a:t>connaisse et le maîtrise</a:t>
            </a:r>
            <a:endParaRPr b="0" lang="fr-CH" sz="2000" strike="noStrike" u="none">
              <a:solidFill>
                <a:srgbClr val="000000"/>
              </a:solidFill>
              <a:effectLst/>
              <a:uFillTx/>
              <a:latin typeface="Arial"/>
            </a:endParaRPr>
          </a:p>
          <a:p>
            <a:pPr indent="0" defTabSz="914400">
              <a:lnSpc>
                <a:spcPct val="100000"/>
              </a:lnSpc>
              <a:buNone/>
              <a:tabLst>
                <a:tab algn="l" pos="0"/>
              </a:tabLst>
            </a:pPr>
            <a:r>
              <a:rPr b="0" lang="fr-FR" sz="2000" strike="noStrike" u="none">
                <a:solidFill>
                  <a:srgbClr val="000000"/>
                </a:solidFill>
                <a:effectLst/>
                <a:uFillTx/>
                <a:latin typeface="Arial"/>
              </a:rPr>
              <a:t>Mon objectif à travers ce TB est donc de repartir sur une nouvelle base, avec une nouvelle histoire narrative et de nouveaux challenges techniques.</a:t>
            </a:r>
            <a:endParaRPr b="0" lang="fr-CH" sz="2000" strike="noStrike" u="none">
              <a:solidFill>
                <a:srgbClr val="000000"/>
              </a:solidFill>
              <a:effectLst/>
              <a:uFillTx/>
              <a:latin typeface="Arial"/>
            </a:endParaRPr>
          </a:p>
        </p:txBody>
      </p:sp>
      <p:sp>
        <p:nvSpPr>
          <p:cNvPr id="129" name="PlaceHolder 3"/>
          <p:cNvSpPr>
            <a:spLocks noGrp="1"/>
          </p:cNvSpPr>
          <p:nvPr>
            <p:ph type="sldNum" idx="4"/>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78D62692-F215-4E6D-985B-A0CB610BFBC6}"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PlaceHolder 1"/>
          <p:cNvSpPr>
            <a:spLocks noGrp="1"/>
          </p:cNvSpPr>
          <p:nvPr>
            <p:ph type="sldImg"/>
          </p:nvPr>
        </p:nvSpPr>
        <p:spPr>
          <a:xfrm>
            <a:off x="685800" y="1143000"/>
            <a:ext cx="5485680" cy="3085560"/>
          </a:xfrm>
          <a:prstGeom prst="rect">
            <a:avLst/>
          </a:prstGeom>
          <a:ln w="0">
            <a:noFill/>
          </a:ln>
        </p:spPr>
      </p:sp>
      <p:sp>
        <p:nvSpPr>
          <p:cNvPr id="131"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a:lnSpc>
                <a:spcPct val="100000"/>
              </a:lnSpc>
              <a:buNone/>
              <a:tabLst>
                <a:tab algn="l" pos="0"/>
              </a:tabLst>
            </a:pPr>
            <a:r>
              <a:rPr b="0" lang="fr-FR" sz="2000" strike="noStrike" u="none">
                <a:solidFill>
                  <a:srgbClr val="000000"/>
                </a:solidFill>
                <a:effectLst/>
                <a:uFillTx/>
                <a:latin typeface="Arial"/>
              </a:rPr>
              <a:t>Comme vous le savez déjà, j’ai proposé </a:t>
            </a:r>
            <a:r>
              <a:rPr b="1" lang="fr-FR" sz="2000" strike="noStrike" u="none">
                <a:solidFill>
                  <a:srgbClr val="000000"/>
                </a:solidFill>
                <a:effectLst/>
                <a:uFillTx/>
                <a:latin typeface="Arial"/>
              </a:rPr>
              <a:t>3 scénarios</a:t>
            </a:r>
            <a:endParaRPr b="0" lang="fr-CH" sz="2000" strike="noStrike" u="none">
              <a:solidFill>
                <a:srgbClr val="000000"/>
              </a:solidFill>
              <a:effectLst/>
              <a:uFillTx/>
              <a:latin typeface="Arial"/>
            </a:endParaRPr>
          </a:p>
          <a:p>
            <a:pPr marL="171360" indent="-171360">
              <a:lnSpc>
                <a:spcPct val="100000"/>
              </a:lnSpc>
              <a:buClr>
                <a:srgbClr val="000000"/>
              </a:buClr>
              <a:buFont typeface="OpenSymbol"/>
              <a:buChar char="-"/>
              <a:tabLst>
                <a:tab algn="l" pos="0"/>
              </a:tabLst>
            </a:pPr>
            <a:r>
              <a:rPr b="0" lang="fr-FR" sz="2000" strike="noStrike" u="none">
                <a:solidFill>
                  <a:srgbClr val="000000"/>
                </a:solidFill>
                <a:effectLst/>
                <a:uFillTx/>
                <a:latin typeface="Arial"/>
              </a:rPr>
              <a:t>Un </a:t>
            </a:r>
            <a:r>
              <a:rPr b="1" lang="fr-FR" sz="2000" strike="noStrike" u="none">
                <a:solidFill>
                  <a:srgbClr val="000000"/>
                </a:solidFill>
                <a:effectLst/>
                <a:uFillTx/>
                <a:latin typeface="Arial"/>
              </a:rPr>
              <a:t>scénario réaliste </a:t>
            </a:r>
            <a:r>
              <a:rPr b="0" lang="fr-FR" sz="2000" strike="noStrike" u="none">
                <a:solidFill>
                  <a:srgbClr val="000000"/>
                </a:solidFill>
                <a:effectLst/>
                <a:uFillTx/>
                <a:latin typeface="Arial"/>
              </a:rPr>
              <a:t>qui tourne autour d’un </a:t>
            </a:r>
            <a:r>
              <a:rPr b="1" lang="fr-FR" sz="2000" strike="noStrike" u="none">
                <a:solidFill>
                  <a:srgbClr val="000000"/>
                </a:solidFill>
                <a:effectLst/>
                <a:uFillTx/>
                <a:latin typeface="Arial"/>
              </a:rPr>
              <a:t>randsomware dans un hôpital</a:t>
            </a:r>
            <a:endParaRPr b="0" lang="fr-CH" sz="2000" strike="noStrike" u="none">
              <a:solidFill>
                <a:srgbClr val="000000"/>
              </a:solidFill>
              <a:effectLst/>
              <a:uFillTx/>
              <a:latin typeface="Arial"/>
            </a:endParaRPr>
          </a:p>
          <a:p>
            <a:pPr marL="171360" indent="-171360">
              <a:lnSpc>
                <a:spcPct val="100000"/>
              </a:lnSpc>
              <a:buClr>
                <a:srgbClr val="000000"/>
              </a:buClr>
              <a:buFont typeface="OpenSymbol"/>
              <a:buChar char="-"/>
              <a:tabLst>
                <a:tab algn="l" pos="0"/>
              </a:tabLst>
            </a:pPr>
            <a:r>
              <a:rPr b="0" lang="fr-FR" sz="2000" strike="noStrike" u="none">
                <a:solidFill>
                  <a:srgbClr val="000000"/>
                </a:solidFill>
                <a:effectLst/>
                <a:uFillTx/>
                <a:latin typeface="Arial"/>
              </a:rPr>
              <a:t>Un </a:t>
            </a:r>
            <a:r>
              <a:rPr b="1" lang="fr-FR" sz="2000" strike="noStrike" u="none">
                <a:solidFill>
                  <a:srgbClr val="000000"/>
                </a:solidFill>
                <a:effectLst/>
                <a:uFillTx/>
                <a:latin typeface="Arial"/>
              </a:rPr>
              <a:t>scénario plutôt tourné autour de l’aventure </a:t>
            </a:r>
            <a:r>
              <a:rPr b="0" lang="fr-FR" sz="2000" strike="noStrike" u="none">
                <a:solidFill>
                  <a:srgbClr val="000000"/>
                </a:solidFill>
                <a:effectLst/>
                <a:uFillTx/>
                <a:latin typeface="Arial"/>
              </a:rPr>
              <a:t>ou le joueur incarne un espion qui doit voler des plans dans une entreprise</a:t>
            </a:r>
            <a:endParaRPr b="0" lang="fr-CH" sz="2000" strike="noStrike" u="none">
              <a:solidFill>
                <a:srgbClr val="000000"/>
              </a:solidFill>
              <a:effectLst/>
              <a:uFillTx/>
              <a:latin typeface="Arial"/>
            </a:endParaRPr>
          </a:p>
          <a:p>
            <a:pPr marL="171360" indent="-171360">
              <a:lnSpc>
                <a:spcPct val="100000"/>
              </a:lnSpc>
              <a:buClr>
                <a:srgbClr val="000000"/>
              </a:buClr>
              <a:buFont typeface="OpenSymbol"/>
              <a:buChar char="-"/>
              <a:tabLst>
                <a:tab algn="l" pos="0"/>
              </a:tabLst>
            </a:pPr>
            <a:r>
              <a:rPr b="0" lang="fr-FR" sz="2000" strike="noStrike" u="none">
                <a:solidFill>
                  <a:srgbClr val="000000"/>
                </a:solidFill>
                <a:effectLst/>
                <a:uFillTx/>
                <a:latin typeface="Arial"/>
              </a:rPr>
              <a:t>Et enfin un </a:t>
            </a:r>
            <a:r>
              <a:rPr b="1" lang="fr-FR" sz="2000" strike="noStrike" u="none">
                <a:solidFill>
                  <a:srgbClr val="000000"/>
                </a:solidFill>
                <a:effectLst/>
                <a:uFillTx/>
                <a:latin typeface="Arial"/>
              </a:rPr>
              <a:t>scénario science-fiction </a:t>
            </a:r>
            <a:r>
              <a:rPr b="0" lang="fr-FR" sz="2000" strike="noStrike" u="none">
                <a:solidFill>
                  <a:srgbClr val="000000"/>
                </a:solidFill>
                <a:effectLst/>
                <a:uFillTx/>
                <a:latin typeface="Arial"/>
              </a:rPr>
              <a:t>ou on incarne un ethical hacking qui s’est fait kidnappé et sont objectif et donc de s’enfuir du vaisseau</a:t>
            </a:r>
            <a:endParaRPr b="0" lang="fr-CH" sz="2000" strike="noStrike" u="none">
              <a:solidFill>
                <a:srgbClr val="000000"/>
              </a:solidFill>
              <a:effectLst/>
              <a:uFillTx/>
              <a:latin typeface="Arial"/>
            </a:endParaRPr>
          </a:p>
          <a:p>
            <a:pPr indent="0">
              <a:lnSpc>
                <a:spcPct val="100000"/>
              </a:lnSpc>
              <a:buNone/>
              <a:tabLst>
                <a:tab algn="l" pos="0"/>
              </a:tabLst>
            </a:pPr>
            <a:r>
              <a:rPr b="0" lang="fr-FR" sz="2000" strike="noStrike" u="none">
                <a:solidFill>
                  <a:srgbClr val="000000"/>
                </a:solidFill>
                <a:effectLst/>
                <a:uFillTx/>
                <a:latin typeface="Arial"/>
              </a:rPr>
              <a:t>Dans un </a:t>
            </a:r>
            <a:r>
              <a:rPr b="1" lang="fr-FR" sz="2000" strike="noStrike" u="none">
                <a:solidFill>
                  <a:srgbClr val="000000"/>
                </a:solidFill>
                <a:effectLst/>
                <a:uFillTx/>
                <a:latin typeface="Arial"/>
              </a:rPr>
              <a:t>premier temps</a:t>
            </a:r>
            <a:r>
              <a:rPr b="0" lang="fr-FR" sz="2000" strike="noStrike" u="none">
                <a:solidFill>
                  <a:srgbClr val="000000"/>
                </a:solidFill>
                <a:effectLst/>
                <a:uFillTx/>
                <a:latin typeface="Arial"/>
              </a:rPr>
              <a:t>, il fallait choisir le scénario le moins bien, qui était donc </a:t>
            </a:r>
            <a:r>
              <a:rPr b="1" lang="fr-FR" sz="2000" strike="noStrike" u="none">
                <a:solidFill>
                  <a:srgbClr val="000000"/>
                </a:solidFill>
                <a:effectLst/>
                <a:uFillTx/>
                <a:latin typeface="Arial"/>
              </a:rPr>
              <a:t>le 3</a:t>
            </a:r>
            <a:r>
              <a:rPr b="1" lang="fr-FR" sz="2000" strike="noStrike" u="none" baseline="30000">
                <a:solidFill>
                  <a:srgbClr val="000000"/>
                </a:solidFill>
                <a:effectLst/>
                <a:uFillTx/>
                <a:latin typeface="Arial"/>
              </a:rPr>
              <a:t>e</a:t>
            </a:r>
            <a:r>
              <a:rPr b="1" lang="fr-FR" sz="2000" strike="noStrike" u="none">
                <a:solidFill>
                  <a:srgbClr val="000000"/>
                </a:solidFill>
                <a:effectLst/>
                <a:uFillTx/>
                <a:latin typeface="Arial"/>
              </a:rPr>
              <a:t> car trop complexe </a:t>
            </a:r>
            <a:r>
              <a:rPr b="0" lang="fr-FR" sz="2000" strike="noStrike" u="none">
                <a:solidFill>
                  <a:srgbClr val="000000"/>
                </a:solidFill>
                <a:effectLst/>
                <a:uFillTx/>
                <a:latin typeface="Arial"/>
              </a:rPr>
              <a:t>et il se </a:t>
            </a:r>
            <a:r>
              <a:rPr b="1" lang="fr-FR" sz="2000" strike="noStrike" u="none">
                <a:solidFill>
                  <a:srgbClr val="000000"/>
                </a:solidFill>
                <a:effectLst/>
                <a:uFillTx/>
                <a:latin typeface="Arial"/>
              </a:rPr>
              <a:t>rapprochait trop</a:t>
            </a:r>
            <a:r>
              <a:rPr b="0" lang="fr-FR" sz="2000" strike="noStrike" u="none">
                <a:solidFill>
                  <a:srgbClr val="000000"/>
                </a:solidFill>
                <a:effectLst/>
                <a:uFillTx/>
                <a:latin typeface="Arial"/>
              </a:rPr>
              <a:t> d’un scénario déjà présent sur la plateforme</a:t>
            </a:r>
            <a:endParaRPr b="0" lang="fr-CH" sz="2000" strike="noStrike" u="none">
              <a:solidFill>
                <a:srgbClr val="000000"/>
              </a:solidFill>
              <a:effectLst/>
              <a:uFillTx/>
              <a:latin typeface="Arial"/>
            </a:endParaRPr>
          </a:p>
          <a:p>
            <a:pPr indent="0">
              <a:lnSpc>
                <a:spcPct val="100000"/>
              </a:lnSpc>
              <a:buNone/>
              <a:tabLst>
                <a:tab algn="l" pos="0"/>
              </a:tabLst>
            </a:pPr>
            <a:r>
              <a:rPr b="0" lang="fr-FR" sz="2000" strike="noStrike" u="none">
                <a:solidFill>
                  <a:srgbClr val="000000"/>
                </a:solidFill>
                <a:effectLst/>
                <a:uFillTx/>
                <a:latin typeface="Arial"/>
              </a:rPr>
              <a:t>Ensuite </a:t>
            </a:r>
            <a:r>
              <a:rPr b="1" lang="fr-FR" sz="2000" strike="noStrike" u="none">
                <a:solidFill>
                  <a:srgbClr val="000000"/>
                </a:solidFill>
                <a:effectLst/>
                <a:uFillTx/>
                <a:latin typeface="Arial"/>
              </a:rPr>
              <a:t>il était important de retravailler les challenges en fonction du scénario </a:t>
            </a:r>
            <a:r>
              <a:rPr b="0" lang="fr-FR" sz="2000" strike="noStrike" u="none">
                <a:solidFill>
                  <a:srgbClr val="000000"/>
                </a:solidFill>
                <a:effectLst/>
                <a:uFillTx/>
                <a:latin typeface="Arial"/>
              </a:rPr>
              <a:t>que j’allais choisir pour qu’ils ne soient, à la fois </a:t>
            </a:r>
            <a:r>
              <a:rPr b="1" lang="fr-FR" sz="2000" strike="noStrike" u="none">
                <a:solidFill>
                  <a:srgbClr val="000000"/>
                </a:solidFill>
                <a:effectLst/>
                <a:uFillTx/>
                <a:latin typeface="Arial"/>
              </a:rPr>
              <a:t>pas trop dur, ni trop simple, et qu’il se rapproche de l’objectif de sensibilisation</a:t>
            </a:r>
            <a:r>
              <a:rPr b="0" lang="fr-FR" sz="2000" strike="noStrike" u="none">
                <a:solidFill>
                  <a:srgbClr val="000000"/>
                </a:solidFill>
                <a:effectLst/>
                <a:uFillTx/>
                <a:latin typeface="Arial"/>
              </a:rPr>
              <a:t>.</a:t>
            </a:r>
            <a:br>
              <a:rPr sz="2000"/>
            </a:br>
            <a:r>
              <a:rPr b="0" lang="fr-FR" sz="2000" strike="noStrike" u="none">
                <a:solidFill>
                  <a:srgbClr val="000000"/>
                </a:solidFill>
                <a:effectLst/>
                <a:uFillTx/>
                <a:latin typeface="Arial"/>
              </a:rPr>
              <a:t>Pour ce faire j’ai donc choisi le </a:t>
            </a:r>
            <a:r>
              <a:rPr b="1" lang="fr-FR" sz="2000" strike="noStrike" u="none">
                <a:solidFill>
                  <a:srgbClr val="000000"/>
                </a:solidFill>
                <a:effectLst/>
                <a:uFillTx/>
                <a:latin typeface="Arial"/>
              </a:rPr>
              <a:t>scénario 1 </a:t>
            </a:r>
            <a:r>
              <a:rPr b="0" lang="fr-FR" sz="2000" strike="noStrike" u="none">
                <a:solidFill>
                  <a:srgbClr val="000000"/>
                </a:solidFill>
                <a:effectLst/>
                <a:uFillTx/>
                <a:latin typeface="Arial"/>
              </a:rPr>
              <a:t>tout en retravaillant les challenges afin qu’ils suivent un </a:t>
            </a:r>
            <a:r>
              <a:rPr b="1" lang="fr-FR" sz="2000" strike="noStrike" u="none">
                <a:solidFill>
                  <a:srgbClr val="000000"/>
                </a:solidFill>
                <a:effectLst/>
                <a:uFillTx/>
                <a:latin typeface="Arial"/>
              </a:rPr>
              <a:t>scénario logique tout en restant accessible à tous</a:t>
            </a:r>
            <a:endParaRPr b="0" lang="fr-CH" sz="2000" strike="noStrike" u="none">
              <a:solidFill>
                <a:srgbClr val="000000"/>
              </a:solidFill>
              <a:effectLst/>
              <a:uFillTx/>
              <a:latin typeface="Arial"/>
            </a:endParaRPr>
          </a:p>
          <a:p>
            <a:pPr indent="0">
              <a:lnSpc>
                <a:spcPct val="100000"/>
              </a:lnSpc>
              <a:buNone/>
              <a:tabLst>
                <a:tab algn="l" pos="0"/>
              </a:tabLst>
            </a:pPr>
            <a:endParaRPr b="0" lang="fr-CH" sz="2000" strike="noStrike" u="none">
              <a:solidFill>
                <a:srgbClr val="000000"/>
              </a:solidFill>
              <a:effectLst/>
              <a:uFillTx/>
              <a:latin typeface="Arial"/>
            </a:endParaRPr>
          </a:p>
        </p:txBody>
      </p:sp>
      <p:sp>
        <p:nvSpPr>
          <p:cNvPr id="132" name="PlaceHolder 3"/>
          <p:cNvSpPr>
            <a:spLocks noGrp="1"/>
          </p:cNvSpPr>
          <p:nvPr>
            <p:ph type="sldNum" idx="5"/>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1EF9900B-2DB8-4AEC-87BF-9573AD641320}"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PlaceHolder 1"/>
          <p:cNvSpPr>
            <a:spLocks noGrp="1"/>
          </p:cNvSpPr>
          <p:nvPr>
            <p:ph type="sldImg"/>
          </p:nvPr>
        </p:nvSpPr>
        <p:spPr>
          <a:xfrm>
            <a:off x="685800" y="1143000"/>
            <a:ext cx="5485680" cy="3085560"/>
          </a:xfrm>
          <a:prstGeom prst="rect">
            <a:avLst/>
          </a:prstGeom>
          <a:ln w="0">
            <a:noFill/>
          </a:ln>
        </p:spPr>
      </p:sp>
      <p:sp>
        <p:nvSpPr>
          <p:cNvPr id="134"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defTabSz="914400">
              <a:lnSpc>
                <a:spcPct val="100000"/>
              </a:lnSpc>
              <a:buNone/>
              <a:tabLst>
                <a:tab algn="l" pos="0"/>
              </a:tabLst>
            </a:pPr>
            <a:r>
              <a:rPr b="0" lang="fr-FR" sz="2000" strike="noStrike" u="none">
                <a:solidFill>
                  <a:srgbClr val="000000"/>
                </a:solidFill>
                <a:effectLst/>
                <a:uFillTx/>
                <a:latin typeface="Arial"/>
              </a:rPr>
              <a:t>Dans ce scénario, le Centre Hospitalier Horizon Santé est </a:t>
            </a:r>
            <a:r>
              <a:rPr b="1" lang="fr-FR" sz="2000" strike="noStrike" u="none">
                <a:solidFill>
                  <a:srgbClr val="000000"/>
                </a:solidFill>
                <a:effectLst/>
                <a:uFillTx/>
                <a:latin typeface="Arial"/>
              </a:rPr>
              <a:t>victime d’une attaque de randsomware</a:t>
            </a:r>
            <a:r>
              <a:rPr b="0" lang="fr-FR" sz="2000" strike="noStrike" u="none">
                <a:solidFill>
                  <a:srgbClr val="000000"/>
                </a:solidFill>
                <a:effectLst/>
                <a:uFillTx/>
                <a:latin typeface="Arial"/>
              </a:rPr>
              <a:t>. Les systèmes tombent, les données critiques sont volées. Le </a:t>
            </a:r>
            <a:r>
              <a:rPr b="1" lang="fr-FR" sz="2000" strike="noStrike" u="none">
                <a:solidFill>
                  <a:srgbClr val="000000"/>
                </a:solidFill>
                <a:effectLst/>
                <a:uFillTx/>
                <a:latin typeface="Arial"/>
              </a:rPr>
              <a:t>joueur incarne un expert en sécurité </a:t>
            </a:r>
            <a:r>
              <a:rPr b="0" lang="fr-FR" sz="2000" strike="noStrike" u="none">
                <a:solidFill>
                  <a:srgbClr val="000000"/>
                </a:solidFill>
                <a:effectLst/>
                <a:uFillTx/>
                <a:latin typeface="Arial"/>
              </a:rPr>
              <a:t>qui va devoir intervenir étape par étape pour </a:t>
            </a:r>
            <a:r>
              <a:rPr b="1" lang="fr-FR" sz="2000" strike="noStrike" u="none">
                <a:solidFill>
                  <a:srgbClr val="000000"/>
                </a:solidFill>
                <a:effectLst/>
                <a:uFillTx/>
                <a:latin typeface="Arial"/>
              </a:rPr>
              <a:t>contenir l’attaque, comprendre les actions de l’adversaire et sécuriser les systèmes.</a:t>
            </a:r>
            <a:endParaRPr b="0" lang="fr-CH" sz="2000" strike="noStrike" u="none">
              <a:solidFill>
                <a:srgbClr val="000000"/>
              </a:solidFill>
              <a:effectLst/>
              <a:uFillTx/>
              <a:latin typeface="Arial"/>
            </a:endParaRPr>
          </a:p>
        </p:txBody>
      </p:sp>
      <p:sp>
        <p:nvSpPr>
          <p:cNvPr id="135" name="PlaceHolder 3"/>
          <p:cNvSpPr>
            <a:spLocks noGrp="1"/>
          </p:cNvSpPr>
          <p:nvPr>
            <p:ph type="sldNum" idx="6"/>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21AD597F-A6EC-40B5-9A6E-3431E4FA7C17}"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PlaceHolder 1"/>
          <p:cNvSpPr>
            <a:spLocks noGrp="1"/>
          </p:cNvSpPr>
          <p:nvPr>
            <p:ph type="sldImg"/>
          </p:nvPr>
        </p:nvSpPr>
        <p:spPr>
          <a:xfrm>
            <a:off x="685800" y="1143000"/>
            <a:ext cx="5485680" cy="3085560"/>
          </a:xfrm>
          <a:prstGeom prst="rect">
            <a:avLst/>
          </a:prstGeom>
          <a:ln w="0">
            <a:noFill/>
          </a:ln>
        </p:spPr>
      </p:sp>
      <p:sp>
        <p:nvSpPr>
          <p:cNvPr id="137"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a:lnSpc>
                <a:spcPct val="100000"/>
              </a:lnSpc>
              <a:buNone/>
              <a:tabLst>
                <a:tab algn="l" pos="0"/>
              </a:tabLst>
            </a:pPr>
            <a:r>
              <a:rPr b="0" lang="fr-FR" sz="2000" strike="noStrike" u="none">
                <a:solidFill>
                  <a:srgbClr val="000000"/>
                </a:solidFill>
                <a:effectLst/>
                <a:uFillTx/>
                <a:latin typeface="Arial"/>
              </a:rPr>
              <a:t>Tout commence avec un email de phishing. Le joueur doit </a:t>
            </a:r>
            <a:r>
              <a:rPr b="1" lang="fr-FR" sz="2000" strike="noStrike" u="none">
                <a:solidFill>
                  <a:srgbClr val="000000"/>
                </a:solidFill>
                <a:effectLst/>
                <a:uFillTx/>
                <a:latin typeface="Arial"/>
              </a:rPr>
              <a:t>analyser le message qui </a:t>
            </a:r>
            <a:r>
              <a:rPr b="0" lang="fr-FR" sz="2000" strike="noStrike" u="none">
                <a:solidFill>
                  <a:srgbClr val="000000"/>
                </a:solidFill>
                <a:effectLst/>
                <a:uFillTx/>
                <a:latin typeface="Arial"/>
              </a:rPr>
              <a:t>aurait été envoyé par le support de l’hôpital </a:t>
            </a:r>
            <a:endParaRPr b="0" lang="fr-CH" sz="2000" strike="noStrike" u="none">
              <a:solidFill>
                <a:srgbClr val="000000"/>
              </a:solidFill>
              <a:effectLst/>
              <a:uFillTx/>
              <a:latin typeface="Arial"/>
            </a:endParaRPr>
          </a:p>
          <a:p>
            <a:pPr indent="0">
              <a:lnSpc>
                <a:spcPct val="100000"/>
              </a:lnSpc>
              <a:buNone/>
              <a:tabLst>
                <a:tab algn="l" pos="0"/>
              </a:tabLst>
            </a:pPr>
            <a:r>
              <a:rPr b="0" lang="fr-FR" sz="2000" strike="noStrike" u="none">
                <a:solidFill>
                  <a:srgbClr val="000000"/>
                </a:solidFill>
                <a:effectLst/>
                <a:uFillTx/>
                <a:latin typeface="Arial"/>
              </a:rPr>
              <a:t>le but est </a:t>
            </a:r>
            <a:r>
              <a:rPr b="0" lang="fr-CH" sz="1200" strike="noStrike" u="none">
                <a:solidFill>
                  <a:schemeClr val="dk1"/>
                </a:solidFill>
                <a:effectLst/>
                <a:uFillTx/>
                <a:latin typeface="+mn-lt"/>
                <a:ea typeface="+mn-ea"/>
              </a:rPr>
              <a:t>d’analyser les en-têtes techniques de cet e-mail pour remonter à son véritable expéditeur et </a:t>
            </a:r>
            <a:r>
              <a:rPr b="1" lang="fr-FR" sz="2000" strike="noStrike" u="none">
                <a:solidFill>
                  <a:srgbClr val="000000"/>
                </a:solidFill>
                <a:effectLst/>
                <a:uFillTx/>
                <a:latin typeface="+mn-lt"/>
                <a:ea typeface="+mn-ea"/>
              </a:rPr>
              <a:t>pour trouver le faux nom de domaine</a:t>
            </a:r>
            <a:r>
              <a:rPr b="0" lang="fr-FR" sz="2000" strike="noStrike" u="none">
                <a:solidFill>
                  <a:srgbClr val="000000"/>
                </a:solidFill>
                <a:effectLst/>
                <a:uFillTx/>
                <a:latin typeface="+mn-lt"/>
                <a:ea typeface="+mn-ea"/>
              </a:rPr>
              <a:t> utilisé par les attaquants. </a:t>
            </a:r>
            <a:br>
              <a:rPr sz="2000"/>
            </a:br>
            <a:r>
              <a:rPr b="0" lang="fr-FR" sz="2000" strike="noStrike" u="none">
                <a:solidFill>
                  <a:srgbClr val="000000"/>
                </a:solidFill>
                <a:effectLst/>
                <a:uFillTx/>
                <a:latin typeface="+mn-lt"/>
                <a:ea typeface="+mn-ea"/>
              </a:rPr>
              <a:t>C’est un challenge d’OSINT et de forensic, qui sensibilise aux signes d’un email. </a:t>
            </a:r>
            <a:endParaRPr b="0" lang="fr-CH" sz="2000" strike="noStrike" u="none">
              <a:solidFill>
                <a:srgbClr val="000000"/>
              </a:solidFill>
              <a:effectLst/>
              <a:uFillTx/>
              <a:latin typeface="Arial"/>
            </a:endParaRPr>
          </a:p>
        </p:txBody>
      </p:sp>
      <p:sp>
        <p:nvSpPr>
          <p:cNvPr id="138" name="PlaceHolder 3"/>
          <p:cNvSpPr>
            <a:spLocks noGrp="1"/>
          </p:cNvSpPr>
          <p:nvPr>
            <p:ph type="sldNum" idx="7"/>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22DEA2CB-5221-43BB-941B-69D34D801A92}"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PlaceHolder 1"/>
          <p:cNvSpPr>
            <a:spLocks noGrp="1"/>
          </p:cNvSpPr>
          <p:nvPr>
            <p:ph type="sldImg"/>
          </p:nvPr>
        </p:nvSpPr>
        <p:spPr>
          <a:xfrm>
            <a:off x="685800" y="1143000"/>
            <a:ext cx="5485680" cy="3085560"/>
          </a:xfrm>
          <a:prstGeom prst="rect">
            <a:avLst/>
          </a:prstGeom>
          <a:ln w="0">
            <a:noFill/>
          </a:ln>
        </p:spPr>
      </p:sp>
      <p:sp>
        <p:nvSpPr>
          <p:cNvPr id="140"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defTabSz="914400">
              <a:lnSpc>
                <a:spcPct val="100000"/>
              </a:lnSpc>
              <a:buNone/>
              <a:tabLst>
                <a:tab algn="l" pos="0"/>
              </a:tabLst>
            </a:pPr>
            <a:r>
              <a:rPr b="0" lang="fr-FR" sz="2000" strike="noStrike" u="none">
                <a:solidFill>
                  <a:srgbClr val="000000"/>
                </a:solidFill>
                <a:effectLst/>
                <a:uFillTx/>
                <a:latin typeface="Arial"/>
              </a:rPr>
              <a:t>Une fois le domaine identifié, le joueur découvre qu’il héberge un faux portail VPN. Ce portail est utilisé pour exfiltrer les données. Pour accéder à l0interface il faut contourner le formulaire de connexion. Le formulaire est protégé par un WAF, mais mal configuré. Le joueur va devoir réaliser une injection SQL pour accéder au système. </a:t>
            </a:r>
            <a:br>
              <a:rPr sz="2000"/>
            </a:br>
            <a:r>
              <a:rPr b="0" lang="fr-FR" sz="2000" strike="noStrike" u="none">
                <a:solidFill>
                  <a:srgbClr val="000000"/>
                </a:solidFill>
                <a:effectLst/>
                <a:uFillTx/>
                <a:latin typeface="Arial"/>
              </a:rPr>
              <a:t>L’objectif est de montrer qu’un WAF mal paramétré ne suffit pas à garantir la sécurité. </a:t>
            </a:r>
            <a:endParaRPr b="0" lang="fr-CH" sz="2000" strike="noStrike" u="none">
              <a:solidFill>
                <a:srgbClr val="000000"/>
              </a:solidFill>
              <a:effectLst/>
              <a:uFillTx/>
              <a:latin typeface="Arial"/>
            </a:endParaRPr>
          </a:p>
        </p:txBody>
      </p:sp>
      <p:sp>
        <p:nvSpPr>
          <p:cNvPr id="141" name="PlaceHolder 3"/>
          <p:cNvSpPr>
            <a:spLocks noGrp="1"/>
          </p:cNvSpPr>
          <p:nvPr>
            <p:ph type="sldNum" idx="8"/>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B4D97D50-D681-4A19-80F3-F130DD60BC4A}"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PlaceHolder 1"/>
          <p:cNvSpPr>
            <a:spLocks noGrp="1"/>
          </p:cNvSpPr>
          <p:nvPr>
            <p:ph type="sldImg"/>
          </p:nvPr>
        </p:nvSpPr>
        <p:spPr>
          <a:xfrm>
            <a:off x="685800" y="1143000"/>
            <a:ext cx="5485680" cy="3085560"/>
          </a:xfrm>
          <a:prstGeom prst="rect">
            <a:avLst/>
          </a:prstGeom>
          <a:ln w="0">
            <a:noFill/>
          </a:ln>
        </p:spPr>
      </p:sp>
      <p:sp>
        <p:nvSpPr>
          <p:cNvPr id="143"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defTabSz="914400">
              <a:lnSpc>
                <a:spcPct val="100000"/>
              </a:lnSpc>
              <a:buNone/>
              <a:tabLst>
                <a:tab algn="l" pos="0"/>
              </a:tabLst>
            </a:pPr>
            <a:r>
              <a:rPr b="0" lang="fr-FR" sz="2000" strike="noStrike" u="none">
                <a:solidFill>
                  <a:srgbClr val="000000"/>
                </a:solidFill>
                <a:effectLst/>
                <a:uFillTx/>
                <a:latin typeface="Arial"/>
              </a:rPr>
              <a:t>Une fois connecté sur le portail, une section ‘Document’ permet de télécharger un fichier. Le but est de trouver où sont stockés ses fichiers pour prouver qu’ils ont bien eu accès au fichiers sensibles des patients. </a:t>
            </a:r>
            <a:br>
              <a:rPr sz="2000"/>
            </a:br>
            <a:r>
              <a:rPr b="0" lang="fr-FR" sz="2000" strike="noStrike" u="none">
                <a:solidFill>
                  <a:srgbClr val="000000"/>
                </a:solidFill>
                <a:effectLst/>
                <a:uFillTx/>
                <a:latin typeface="Arial"/>
              </a:rPr>
              <a:t>Par une attaque de type path traversal, le joueur va retrouver des dossiers sensibles en parcourant l’arborescence. </a:t>
            </a:r>
            <a:r>
              <a:rPr b="0" lang="fr-CH" sz="1200" strike="noStrike" u="none">
                <a:solidFill>
                  <a:schemeClr val="dk1"/>
                </a:solidFill>
                <a:effectLst/>
                <a:uFillTx/>
                <a:latin typeface="+mn-lt"/>
                <a:ea typeface="+mn-ea"/>
              </a:rPr>
              <a:t>Ce challenge sensibilise ainsi à la mauvaise validation des entrées utilisateur et aux failles de type path traversal, qui permettent d’accéder à des fichiers sensibles en contournant les restrictions d’accès.</a:t>
            </a:r>
            <a:endParaRPr b="0" lang="fr-CH" sz="1200" strike="noStrike" u="none">
              <a:solidFill>
                <a:srgbClr val="000000"/>
              </a:solidFill>
              <a:effectLst/>
              <a:uFillTx/>
              <a:latin typeface="Arial"/>
            </a:endParaRPr>
          </a:p>
        </p:txBody>
      </p:sp>
      <p:sp>
        <p:nvSpPr>
          <p:cNvPr id="144" name="PlaceHolder 3"/>
          <p:cNvSpPr>
            <a:spLocks noGrp="1"/>
          </p:cNvSpPr>
          <p:nvPr>
            <p:ph type="sldNum" idx="9"/>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A72AEB34-725B-4272-8127-8B453F37894E}"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PlaceHolder 1"/>
          <p:cNvSpPr>
            <a:spLocks noGrp="1"/>
          </p:cNvSpPr>
          <p:nvPr>
            <p:ph type="sldImg"/>
          </p:nvPr>
        </p:nvSpPr>
        <p:spPr>
          <a:xfrm>
            <a:off x="685800" y="1143000"/>
            <a:ext cx="5485680" cy="3085560"/>
          </a:xfrm>
          <a:prstGeom prst="rect">
            <a:avLst/>
          </a:prstGeom>
          <a:ln w="0">
            <a:noFill/>
          </a:ln>
        </p:spPr>
      </p:sp>
      <p:sp>
        <p:nvSpPr>
          <p:cNvPr id="146"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indent="0" defTabSz="914400">
              <a:lnSpc>
                <a:spcPct val="100000"/>
              </a:lnSpc>
              <a:buNone/>
              <a:tabLst>
                <a:tab algn="l" pos="0"/>
              </a:tabLst>
            </a:pPr>
            <a:r>
              <a:rPr b="0" lang="fr-FR" sz="2000" strike="noStrike" u="none">
                <a:solidFill>
                  <a:srgbClr val="000000"/>
                </a:solidFill>
                <a:effectLst/>
                <a:uFillTx/>
                <a:latin typeface="Arial"/>
              </a:rPr>
              <a:t>Une fois la preuve qu’ils ont bien eu accès aux fiches des patients, le joueur découvre un fichier zip chiffré suspect. En inspectant les métadonnées, il trouve un SHA-1 caché dans un commentaire. </a:t>
            </a:r>
            <a:endParaRPr b="0" lang="fr-CH" sz="2000" strike="noStrike" u="none">
              <a:solidFill>
                <a:srgbClr val="000000"/>
              </a:solidFill>
              <a:effectLst/>
              <a:uFillTx/>
              <a:latin typeface="Arial"/>
            </a:endParaRPr>
          </a:p>
          <a:p>
            <a:pPr indent="0" defTabSz="914400">
              <a:lnSpc>
                <a:spcPct val="100000"/>
              </a:lnSpc>
              <a:buNone/>
              <a:tabLst>
                <a:tab algn="l" pos="0"/>
              </a:tabLst>
            </a:pPr>
            <a:r>
              <a:rPr b="0" lang="fr-FR" sz="2000" strike="noStrike" u="none">
                <a:solidFill>
                  <a:srgbClr val="000000"/>
                </a:solidFill>
                <a:effectLst/>
                <a:uFillTx/>
                <a:latin typeface="Arial"/>
              </a:rPr>
              <a:t>Ce challenge permet d’aborder la cryptographie et surtout l’importance de toujours vérifier les métadonnées d’un fichier. </a:t>
            </a:r>
            <a:endParaRPr b="0" lang="fr-CH" sz="2000" strike="noStrike" u="none">
              <a:solidFill>
                <a:srgbClr val="000000"/>
              </a:solidFill>
              <a:effectLst/>
              <a:uFillTx/>
              <a:latin typeface="Arial"/>
            </a:endParaRPr>
          </a:p>
        </p:txBody>
      </p:sp>
      <p:sp>
        <p:nvSpPr>
          <p:cNvPr id="147" name="PlaceHolder 3"/>
          <p:cNvSpPr>
            <a:spLocks noGrp="1"/>
          </p:cNvSpPr>
          <p:nvPr>
            <p:ph type="sldNum" idx="10"/>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fr-FR" sz="1200" strike="noStrike" u="none">
                <a:solidFill>
                  <a:srgbClr val="000000"/>
                </a:solidFill>
                <a:effectLst/>
                <a:uFillTx/>
                <a:latin typeface="Times New Roman"/>
              </a:defRPr>
            </a:lvl1pPr>
          </a:lstStyle>
          <a:p>
            <a:pPr indent="0" algn="r">
              <a:lnSpc>
                <a:spcPct val="100000"/>
              </a:lnSpc>
              <a:buNone/>
              <a:tabLst>
                <a:tab algn="l" pos="0"/>
              </a:tabLst>
            </a:pPr>
            <a:fld id="{CB3C2196-DB39-43BA-A3E6-F4C5E842DAF5}" type="slidenum">
              <a:rPr b="0" lang="fr-FR" sz="1200" strike="noStrike" u="none">
                <a:solidFill>
                  <a:srgbClr val="000000"/>
                </a:solidFill>
                <a:effectLst/>
                <a:uFillTx/>
                <a:latin typeface="Times New Roman"/>
              </a:rPr>
              <a:t>&lt;numéro&gt;</a:t>
            </a:fld>
            <a:endParaRPr b="0" lang="fr-CH" sz="1200" strike="noStrike" u="none">
              <a:solidFill>
                <a:srgbClr val="000000"/>
              </a:solidFill>
              <a:effectLst/>
              <a:uFillTx/>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 Id="rId4" Type="http://schemas.openxmlformats.org/officeDocument/2006/relationships/image" Target="../media/image1.png"/><Relationship Id="rId5" Type="http://schemas.openxmlformats.org/officeDocument/2006/relationships/image" Target="../media/image3.jpeg"/><Relationship Id="rId6" Type="http://schemas.openxmlformats.org/officeDocument/2006/relationships/image" Target="../media/image4.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 Id="rId4" Type="http://schemas.openxmlformats.org/officeDocument/2006/relationships/image" Target="../media/image5.png"/>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 Id="rId4" Type="http://schemas.openxmlformats.org/officeDocument/2006/relationships/image" Target="../media/image1.png"/><Relationship Id="rId5" Type="http://schemas.openxmlformats.org/officeDocument/2006/relationships/image" Target="../media/image6.jpeg"/><Relationship Id="rId6" Type="http://schemas.openxmlformats.org/officeDocument/2006/relationships/image" Target="../media/image7.png"/>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exte + Chiffres">
    <p:bg>
      <p:bgPr>
        <a:solidFill>
          <a:srgbClr val="ffffff"/>
        </a:solidFill>
      </p:bgPr>
    </p:bg>
    <p:spTree>
      <p:nvGrpSpPr>
        <p:cNvPr id="1" name=""/>
        <p:cNvGrpSpPr/>
        <p:nvPr/>
      </p:nvGrpSpPr>
      <p:grpSpPr>
        <a:xfrm>
          <a:off x="0" y="0"/>
          <a:ext cx="0" cy="0"/>
          <a:chOff x="0" y="0"/>
          <a:chExt cx="0" cy="0"/>
        </a:xfrm>
      </p:grpSpPr>
      <p:pic>
        <p:nvPicPr>
          <p:cNvPr id="0" name="Image 4" descr=""/>
          <p:cNvPicPr/>
          <p:nvPr/>
        </p:nvPicPr>
        <p:blipFill>
          <a:blip r:embed="rId2"/>
          <a:stretch/>
        </p:blipFill>
        <p:spPr>
          <a:xfrm>
            <a:off x="11158560" y="6121080"/>
            <a:ext cx="768960" cy="516600"/>
          </a:xfrm>
          <a:prstGeom prst="rect">
            <a:avLst/>
          </a:prstGeom>
          <a:noFill/>
          <a:ln w="0">
            <a:noFill/>
          </a:ln>
        </p:spPr>
      </p:pic>
      <p:pic>
        <p:nvPicPr>
          <p:cNvPr id="1" name="Image 3" descr=""/>
          <p:cNvPicPr/>
          <p:nvPr/>
        </p:nvPicPr>
        <p:blipFill>
          <a:blip r:embed="rId3"/>
          <a:stretch/>
        </p:blipFill>
        <p:spPr>
          <a:xfrm>
            <a:off x="356040" y="394920"/>
            <a:ext cx="699840" cy="523800"/>
          </a:xfrm>
          <a:prstGeom prst="rect">
            <a:avLst/>
          </a:prstGeom>
          <a:noFill/>
          <a:ln w="0">
            <a:noFill/>
          </a:ln>
        </p:spPr>
      </p:pic>
      <p:sp>
        <p:nvSpPr>
          <p:cNvPr id="2" name="Rectangle 11"/>
          <p:cNvSpPr/>
          <p:nvPr/>
        </p:nvSpPr>
        <p:spPr>
          <a:xfrm>
            <a:off x="7967520" y="0"/>
            <a:ext cx="4223520" cy="6857280"/>
          </a:xfrm>
          <a:prstGeom prst="rect">
            <a:avLst/>
          </a:prstGeom>
          <a:solidFill>
            <a:srgbClr val="e1251b"/>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fr-FR" sz="1800" strike="noStrike" u="none">
              <a:solidFill>
                <a:schemeClr val="lt1"/>
              </a:solidFill>
              <a:effectLst/>
              <a:uFillTx/>
              <a:latin typeface="Arial"/>
            </a:endParaRPr>
          </a:p>
        </p:txBody>
      </p:sp>
      <p:sp>
        <p:nvSpPr>
          <p:cNvPr id="3" name="PlaceHolder 1"/>
          <p:cNvSpPr>
            <a:spLocks noGrp="1"/>
          </p:cNvSpPr>
          <p:nvPr>
            <p:ph type="body"/>
          </p:nvPr>
        </p:nvSpPr>
        <p:spPr>
          <a:xfrm>
            <a:off x="8813880" y="2061000"/>
            <a:ext cx="2485440" cy="631800"/>
          </a:xfrm>
          <a:prstGeom prst="rect">
            <a:avLst/>
          </a:prstGeom>
          <a:noFill/>
          <a:ln w="0">
            <a:noFill/>
          </a:ln>
        </p:spPr>
        <p:txBody>
          <a:bodyPr lIns="90000" rIns="90000" tIns="45000" bIns="45000" anchor="t">
            <a:noAutofit/>
          </a:bodyPr>
          <a:p>
            <a:pPr indent="0" algn="ctr" defTabSz="914400">
              <a:lnSpc>
                <a:spcPct val="90000"/>
              </a:lnSpc>
              <a:spcBef>
                <a:spcPts val="1001"/>
              </a:spcBef>
              <a:buNone/>
              <a:tabLst>
                <a:tab algn="l" pos="0"/>
              </a:tabLst>
            </a:pPr>
            <a:r>
              <a:rPr b="1" lang="fr-FR" sz="4300" strike="noStrike" u="none">
                <a:solidFill>
                  <a:schemeClr val="lt1"/>
                </a:solidFill>
                <a:effectLst/>
                <a:uFillTx/>
                <a:latin typeface="Arial"/>
                <a:ea typeface="Roboto"/>
              </a:rPr>
              <a:t>20%</a:t>
            </a:r>
            <a:endParaRPr b="0" lang="fr-CH" sz="4300" strike="noStrike" u="none">
              <a:solidFill>
                <a:srgbClr val="000000"/>
              </a:solidFill>
              <a:effectLst/>
              <a:uFillTx/>
              <a:latin typeface="Arial"/>
            </a:endParaRPr>
          </a:p>
        </p:txBody>
      </p:sp>
      <p:sp>
        <p:nvSpPr>
          <p:cNvPr id="4" name="PlaceHolder 2"/>
          <p:cNvSpPr>
            <a:spLocks noGrp="1"/>
          </p:cNvSpPr>
          <p:nvPr>
            <p:ph type="body"/>
          </p:nvPr>
        </p:nvSpPr>
        <p:spPr>
          <a:xfrm>
            <a:off x="9066960" y="2806920"/>
            <a:ext cx="1978920" cy="631800"/>
          </a:xfrm>
          <a:prstGeom prst="rect">
            <a:avLst/>
          </a:prstGeom>
          <a:noFill/>
          <a:ln w="0">
            <a:noFill/>
          </a:ln>
        </p:spPr>
        <p:txBody>
          <a:bodyPr lIns="90000" rIns="90000" tIns="45000" bIns="45000" anchor="t">
            <a:noAutofit/>
          </a:bodyPr>
          <a:p>
            <a:pPr indent="0" algn="ctr" defTabSz="914400">
              <a:lnSpc>
                <a:spcPts val="1440"/>
              </a:lnSpc>
              <a:spcBef>
                <a:spcPts val="1001"/>
              </a:spcBef>
              <a:buNone/>
              <a:tabLst>
                <a:tab algn="l" pos="0"/>
              </a:tabLst>
            </a:pPr>
            <a:r>
              <a:rPr b="0" lang="fr-CH" sz="1200" strike="noStrike" u="none">
                <a:solidFill>
                  <a:schemeClr val="lt1"/>
                </a:solidFill>
                <a:effectLst/>
                <a:uFillTx/>
                <a:latin typeface="Arial"/>
                <a:ea typeface="Roboto"/>
              </a:rPr>
              <a:t>Nos simporum vollaut libustin reium fdhitaestin ex ea veolupta</a:t>
            </a:r>
            <a:endParaRPr b="0" lang="fr-CH" sz="1200" strike="noStrike" u="none">
              <a:solidFill>
                <a:srgbClr val="000000"/>
              </a:solidFill>
              <a:effectLst/>
              <a:uFillTx/>
              <a:latin typeface="Arial"/>
            </a:endParaRPr>
          </a:p>
        </p:txBody>
      </p:sp>
      <p:sp>
        <p:nvSpPr>
          <p:cNvPr id="5" name="PlaceHolder 3"/>
          <p:cNvSpPr>
            <a:spLocks noGrp="1"/>
          </p:cNvSpPr>
          <p:nvPr>
            <p:ph type="body"/>
          </p:nvPr>
        </p:nvSpPr>
        <p:spPr>
          <a:xfrm>
            <a:off x="8813880" y="3810240"/>
            <a:ext cx="2485440" cy="631800"/>
          </a:xfrm>
          <a:prstGeom prst="rect">
            <a:avLst/>
          </a:prstGeom>
          <a:noFill/>
          <a:ln w="0">
            <a:noFill/>
          </a:ln>
        </p:spPr>
        <p:txBody>
          <a:bodyPr lIns="90000" rIns="90000" tIns="45000" bIns="45000" anchor="t">
            <a:noAutofit/>
          </a:bodyPr>
          <a:p>
            <a:pPr indent="0" algn="ctr" defTabSz="914400">
              <a:lnSpc>
                <a:spcPct val="90000"/>
              </a:lnSpc>
              <a:spcBef>
                <a:spcPts val="1001"/>
              </a:spcBef>
              <a:buNone/>
              <a:tabLst>
                <a:tab algn="l" pos="0"/>
              </a:tabLst>
            </a:pPr>
            <a:r>
              <a:rPr b="1" lang="fr-FR" sz="4300" strike="noStrike" u="none">
                <a:solidFill>
                  <a:schemeClr val="lt1"/>
                </a:solidFill>
                <a:effectLst/>
                <a:uFillTx/>
                <a:latin typeface="Arial"/>
                <a:ea typeface="Roboto"/>
              </a:rPr>
              <a:t>20%</a:t>
            </a:r>
            <a:endParaRPr b="0" lang="fr-CH" sz="4300" strike="noStrike" u="none">
              <a:solidFill>
                <a:srgbClr val="000000"/>
              </a:solidFill>
              <a:effectLst/>
              <a:uFillTx/>
              <a:latin typeface="Arial"/>
            </a:endParaRPr>
          </a:p>
        </p:txBody>
      </p:sp>
      <p:sp>
        <p:nvSpPr>
          <p:cNvPr id="6" name="PlaceHolder 4"/>
          <p:cNvSpPr>
            <a:spLocks noGrp="1"/>
          </p:cNvSpPr>
          <p:nvPr>
            <p:ph type="body"/>
          </p:nvPr>
        </p:nvSpPr>
        <p:spPr>
          <a:xfrm>
            <a:off x="9066960" y="4561560"/>
            <a:ext cx="1978920" cy="631800"/>
          </a:xfrm>
          <a:prstGeom prst="rect">
            <a:avLst/>
          </a:prstGeom>
          <a:noFill/>
          <a:ln w="0">
            <a:noFill/>
          </a:ln>
        </p:spPr>
        <p:txBody>
          <a:bodyPr lIns="90000" rIns="90000" tIns="45000" bIns="45000" anchor="t">
            <a:noAutofit/>
          </a:bodyPr>
          <a:p>
            <a:pPr indent="0" algn="ctr" defTabSz="914400">
              <a:lnSpc>
                <a:spcPts val="1440"/>
              </a:lnSpc>
              <a:spcBef>
                <a:spcPts val="1001"/>
              </a:spcBef>
              <a:buNone/>
              <a:tabLst>
                <a:tab algn="l" pos="0"/>
              </a:tabLst>
            </a:pPr>
            <a:r>
              <a:rPr b="0" lang="fr-CH" sz="1200" strike="noStrike" u="none">
                <a:solidFill>
                  <a:schemeClr val="lt1"/>
                </a:solidFill>
                <a:effectLst/>
                <a:uFillTx/>
                <a:latin typeface="Arial"/>
                <a:ea typeface="Roboto"/>
              </a:rPr>
              <a:t>Nos simporum vollaut libustin reium fdhitaestin ex ea veolupta</a:t>
            </a:r>
            <a:endParaRPr b="0" lang="fr-CH" sz="1200" strike="noStrike" u="none">
              <a:solidFill>
                <a:srgbClr val="000000"/>
              </a:solidFill>
              <a:effectLst/>
              <a:uFillTx/>
              <a:latin typeface="Arial"/>
            </a:endParaRPr>
          </a:p>
        </p:txBody>
      </p:sp>
      <p:sp>
        <p:nvSpPr>
          <p:cNvPr id="7" name="PlaceHolder 5"/>
          <p:cNvSpPr>
            <a:spLocks noGrp="1"/>
          </p:cNvSpPr>
          <p:nvPr>
            <p:ph type="body"/>
          </p:nvPr>
        </p:nvSpPr>
        <p:spPr>
          <a:xfrm>
            <a:off x="7967520" y="1384920"/>
            <a:ext cx="4223520" cy="295200"/>
          </a:xfrm>
          <a:prstGeom prst="rect">
            <a:avLst/>
          </a:prstGeom>
          <a:noFill/>
          <a:ln w="0">
            <a:noFill/>
          </a:ln>
        </p:spPr>
        <p:txBody>
          <a:bodyPr lIns="0" rIns="0" tIns="0" bIns="0" anchor="b">
            <a:noAutofit/>
          </a:bodyPr>
          <a:p>
            <a:pPr indent="0" algn="ctr" defTabSz="914400">
              <a:lnSpc>
                <a:spcPct val="90000"/>
              </a:lnSpc>
              <a:spcBef>
                <a:spcPts val="1001"/>
              </a:spcBef>
              <a:buNone/>
              <a:tabLst>
                <a:tab algn="l" pos="0"/>
              </a:tabLst>
            </a:pPr>
            <a:r>
              <a:rPr b="0" lang="fr-FR" sz="1000" spc="201" strike="noStrike" u="none" cap="all">
                <a:solidFill>
                  <a:schemeClr val="lt1"/>
                </a:solidFill>
                <a:effectLst/>
                <a:uFillTx/>
                <a:latin typeface="Arial"/>
                <a:ea typeface="Roboto"/>
              </a:rPr>
              <a:t>EN CHIFFRE</a:t>
            </a:r>
            <a:endParaRPr b="0" lang="fr-CH" sz="1000" strike="noStrike" u="none">
              <a:solidFill>
                <a:srgbClr val="000000"/>
              </a:solidFill>
              <a:effectLst/>
              <a:uFillTx/>
              <a:latin typeface="Arial"/>
            </a:endParaRPr>
          </a:p>
        </p:txBody>
      </p:sp>
      <p:sp>
        <p:nvSpPr>
          <p:cNvPr id="8" name="PlaceHolder 6"/>
          <p:cNvSpPr>
            <a:spLocks noGrp="1"/>
          </p:cNvSpPr>
          <p:nvPr>
            <p:ph type="body"/>
          </p:nvPr>
        </p:nvSpPr>
        <p:spPr>
          <a:xfrm>
            <a:off x="1271520" y="1233360"/>
            <a:ext cx="4571280" cy="3814200"/>
          </a:xfrm>
          <a:prstGeom prst="rect">
            <a:avLst/>
          </a:prstGeom>
          <a:noFill/>
          <a:ln w="0">
            <a:noFill/>
          </a:ln>
        </p:spPr>
        <p:txBody>
          <a:bodyPr lIns="0" rIns="90000" tIns="45000" bIns="45000" anchor="t">
            <a:spAutoFit/>
          </a:bodyPr>
          <a:p>
            <a:pPr indent="0" defTabSz="914400">
              <a:lnSpc>
                <a:spcPct val="90000"/>
              </a:lnSpc>
              <a:spcBef>
                <a:spcPts val="1001"/>
              </a:spcBef>
              <a:buNone/>
              <a:tabLst>
                <a:tab algn="l" pos="0"/>
              </a:tabLst>
            </a:pPr>
            <a:r>
              <a:rPr b="1" lang="fr-FR" sz="3000" strike="noStrike" u="none">
                <a:solidFill>
                  <a:srgbClr val="393b33"/>
                </a:solidFill>
                <a:effectLst/>
                <a:uFillTx/>
                <a:latin typeface="Arial"/>
              </a:rPr>
              <a:t>Titre du contenu</a:t>
            </a:r>
            <a:endParaRPr b="0" lang="fr-CH" sz="3000" strike="noStrike" u="none">
              <a:solidFill>
                <a:srgbClr val="000000"/>
              </a:solidFill>
              <a:effectLst/>
              <a:uFillTx/>
              <a:latin typeface="Arial"/>
            </a:endParaRPr>
          </a:p>
        </p:txBody>
      </p:sp>
      <p:sp>
        <p:nvSpPr>
          <p:cNvPr id="9" name="PlaceHolder 7"/>
          <p:cNvSpPr>
            <a:spLocks noGrp="1"/>
          </p:cNvSpPr>
          <p:nvPr>
            <p:ph type="body"/>
          </p:nvPr>
        </p:nvSpPr>
        <p:spPr>
          <a:xfrm>
            <a:off x="1271520" y="2086920"/>
            <a:ext cx="5599080" cy="3754440"/>
          </a:xfrm>
          <a:prstGeom prst="rect">
            <a:avLst/>
          </a:prstGeom>
          <a:noFill/>
          <a:ln w="0">
            <a:noFill/>
          </a:ln>
        </p:spPr>
        <p:txBody>
          <a:bodyPr lIns="0" rIns="90000" tIns="45000" bIns="45000" anchor="t">
            <a:noAutofit/>
          </a:bodyPr>
          <a:p>
            <a:pPr indent="0" defTabSz="914400">
              <a:lnSpc>
                <a:spcPts val="1681"/>
              </a:lnSpc>
              <a:spcBef>
                <a:spcPts val="1001"/>
              </a:spcBef>
              <a:buNone/>
              <a:tabLst>
                <a:tab algn="l" pos="0"/>
              </a:tabLst>
            </a:pPr>
            <a:r>
              <a:rPr b="0" lang="fr-CH" sz="1400" strike="noStrike" u="none">
                <a:solidFill>
                  <a:srgbClr val="393b33"/>
                </a:solidFill>
                <a:effectLst/>
                <a:uFillTx/>
                <a:latin typeface="Arial"/>
              </a:rPr>
              <a:t>Nos simporum vollaut libustin reium hitaestin ex ea vel ipsus volupta eratat. Sant excea nimil maximag nimus, inusciet, temporro omnis repremp ossitat.</a:t>
            </a:r>
            <a:endParaRPr b="0" lang="fr-CH" sz="1400" strike="noStrike" u="none">
              <a:solidFill>
                <a:srgbClr val="000000"/>
              </a:solidFill>
              <a:effectLst/>
              <a:uFillTx/>
              <a:latin typeface="Arial"/>
            </a:endParaRPr>
          </a:p>
          <a:p>
            <a:pPr indent="0" defTabSz="914400">
              <a:lnSpc>
                <a:spcPts val="1681"/>
              </a:lnSpc>
              <a:spcBef>
                <a:spcPts val="1001"/>
              </a:spcBef>
              <a:buNone/>
              <a:tabLst>
                <a:tab algn="l" pos="0"/>
              </a:tabLst>
            </a:pPr>
            <a:r>
              <a:rPr b="0" lang="fr-CH" sz="1400" strike="noStrike" u="none">
                <a:solidFill>
                  <a:srgbClr val="393b33"/>
                </a:solidFill>
                <a:effectLst/>
                <a:uFillTx/>
                <a:latin typeface="Arial"/>
              </a:rPr>
              <a:t>Rae cus quam consequae debitem. Totam fugia volorep eliqui con rendam velit voluptur arcia nime perias magnati ssintorem quamusciati consequi tem. Nam, aut laborpos eseque omnisitibus, tem veribus perrum qui non num exeroriatem voluptate eiuntem aut quis quam ut earit, idem iur as dolupis mi, et, nistiost lam quam vero vellum voluptam volore et diti vit estrum volum lania idis nusdaeris ipsant verum ressed esto comnist lit pro occupta voloriat.</a:t>
            </a:r>
            <a:endParaRPr b="0" lang="fr-CH" sz="1400" strike="noStrike" u="none">
              <a:solidFill>
                <a:srgbClr val="000000"/>
              </a:solidFill>
              <a:effectLst/>
              <a:uFillTx/>
              <a:latin typeface="Arial"/>
            </a:endParaRPr>
          </a:p>
          <a:p>
            <a:pPr indent="0" defTabSz="914400">
              <a:lnSpc>
                <a:spcPts val="1681"/>
              </a:lnSpc>
              <a:spcBef>
                <a:spcPts val="1001"/>
              </a:spcBef>
              <a:buNone/>
              <a:tabLst>
                <a:tab algn="l" pos="0"/>
              </a:tabLst>
            </a:pPr>
            <a:r>
              <a:rPr b="0" lang="fr-CH" sz="1400" strike="noStrike" u="none">
                <a:solidFill>
                  <a:srgbClr val="393b33"/>
                </a:solidFill>
                <a:effectLst/>
                <a:uFillTx/>
                <a:latin typeface="Arial"/>
              </a:rPr>
              <a:t>Faccus nihicilliam recum explit aut molorit rem faceperum ilique doloratibus is volupta dolor sapientis asin ra voluptam fugia sectas quiae.</a:t>
            </a:r>
            <a:endParaRPr b="0" lang="fr-CH" sz="14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re présentation">
    <p:bg>
      <p:bgPr>
        <a:solidFill>
          <a:srgbClr val="ffffff"/>
        </a:solidFill>
      </p:bgPr>
    </p:bg>
    <p:spTree>
      <p:nvGrpSpPr>
        <p:cNvPr id="1" name=""/>
        <p:cNvGrpSpPr/>
        <p:nvPr/>
      </p:nvGrpSpPr>
      <p:grpSpPr>
        <a:xfrm>
          <a:off x="0" y="0"/>
          <a:ext cx="0" cy="0"/>
          <a:chOff x="0" y="0"/>
          <a:chExt cx="0" cy="0"/>
        </a:xfrm>
      </p:grpSpPr>
      <p:pic>
        <p:nvPicPr>
          <p:cNvPr id="52" name="Image 4" descr=""/>
          <p:cNvPicPr/>
          <p:nvPr/>
        </p:nvPicPr>
        <p:blipFill>
          <a:blip r:embed="rId2"/>
          <a:stretch/>
        </p:blipFill>
        <p:spPr>
          <a:xfrm>
            <a:off x="11158560" y="6121080"/>
            <a:ext cx="768960" cy="516600"/>
          </a:xfrm>
          <a:prstGeom prst="rect">
            <a:avLst/>
          </a:prstGeom>
          <a:noFill/>
          <a:ln w="0">
            <a:noFill/>
          </a:ln>
        </p:spPr>
      </p:pic>
      <p:pic>
        <p:nvPicPr>
          <p:cNvPr id="53" name="Image 3" descr=""/>
          <p:cNvPicPr/>
          <p:nvPr/>
        </p:nvPicPr>
        <p:blipFill>
          <a:blip r:embed="rId3"/>
          <a:stretch/>
        </p:blipFill>
        <p:spPr>
          <a:xfrm>
            <a:off x="356040" y="394920"/>
            <a:ext cx="699840" cy="523800"/>
          </a:xfrm>
          <a:prstGeom prst="rect">
            <a:avLst/>
          </a:prstGeom>
          <a:noFill/>
          <a:ln w="0">
            <a:noFill/>
          </a:ln>
        </p:spPr>
      </p:pic>
      <p:sp>
        <p:nvSpPr>
          <p:cNvPr id="54" name="PlaceHolder 1"/>
          <p:cNvSpPr>
            <a:spLocks noGrp="1"/>
          </p:cNvSpPr>
          <p:nvPr>
            <p:ph type="body"/>
          </p:nvPr>
        </p:nvSpPr>
        <p:spPr>
          <a:xfrm>
            <a:off x="0" y="2825640"/>
            <a:ext cx="12191400" cy="672480"/>
          </a:xfrm>
          <a:prstGeom prst="rect">
            <a:avLst/>
          </a:prstGeom>
          <a:noFill/>
          <a:ln w="0">
            <a:noFill/>
          </a:ln>
        </p:spPr>
        <p:txBody>
          <a:bodyPr lIns="0" rIns="108000" tIns="0" bIns="0" anchor="t">
            <a:noAutofit/>
          </a:bodyPr>
          <a:p>
            <a:pPr indent="0" algn="ctr" defTabSz="914400">
              <a:lnSpc>
                <a:spcPct val="90000"/>
              </a:lnSpc>
              <a:spcBef>
                <a:spcPts val="1001"/>
              </a:spcBef>
              <a:buNone/>
              <a:tabLst>
                <a:tab algn="l" pos="0"/>
              </a:tabLst>
            </a:pPr>
            <a:r>
              <a:rPr b="1" lang="fr-FR" sz="4000" strike="noStrike" u="none">
                <a:solidFill>
                  <a:srgbClr val="393b33"/>
                </a:solidFill>
                <a:effectLst/>
                <a:uFillTx/>
                <a:latin typeface="Arial"/>
              </a:rPr>
              <a:t>Titre de la présentation</a:t>
            </a:r>
            <a:endParaRPr b="0" lang="fr-CH" sz="4000" strike="noStrike" u="none">
              <a:solidFill>
                <a:srgbClr val="000000"/>
              </a:solidFill>
              <a:effectLst/>
              <a:uFillTx/>
              <a:latin typeface="Arial"/>
            </a:endParaRPr>
          </a:p>
        </p:txBody>
      </p:sp>
      <p:sp>
        <p:nvSpPr>
          <p:cNvPr id="55" name="PlaceHolder 2"/>
          <p:cNvSpPr>
            <a:spLocks noGrp="1"/>
          </p:cNvSpPr>
          <p:nvPr>
            <p:ph type="body"/>
          </p:nvPr>
        </p:nvSpPr>
        <p:spPr>
          <a:xfrm>
            <a:off x="0" y="3594240"/>
            <a:ext cx="12191400" cy="672480"/>
          </a:xfrm>
          <a:prstGeom prst="rect">
            <a:avLst/>
          </a:prstGeom>
          <a:noFill/>
          <a:ln w="0">
            <a:noFill/>
          </a:ln>
        </p:spPr>
        <p:txBody>
          <a:bodyPr lIns="0" rIns="108000" tIns="0" bIns="0" anchor="t">
            <a:noAutofit/>
          </a:bodyPr>
          <a:p>
            <a:pPr indent="0" algn="ctr" defTabSz="914400">
              <a:lnSpc>
                <a:spcPct val="90000"/>
              </a:lnSpc>
              <a:spcBef>
                <a:spcPts val="1001"/>
              </a:spcBef>
              <a:buNone/>
              <a:tabLst>
                <a:tab algn="l" pos="0"/>
              </a:tabLst>
            </a:pPr>
            <a:r>
              <a:rPr b="0" lang="fr-FR" sz="2500" strike="noStrike" u="none">
                <a:solidFill>
                  <a:srgbClr val="393b33"/>
                </a:solidFill>
                <a:effectLst/>
                <a:uFillTx/>
                <a:latin typeface="Arial"/>
              </a:rPr>
              <a:t>Sous-titre de la présentation</a:t>
            </a:r>
            <a:endParaRPr b="0" lang="fr-CH" sz="2500" strike="noStrike" u="none">
              <a:solidFill>
                <a:srgbClr val="000000"/>
              </a:solidFill>
              <a:effectLst/>
              <a:uFillTx/>
              <a:latin typeface="Arial"/>
            </a:endParaRPr>
          </a:p>
        </p:txBody>
      </p:sp>
      <p:sp>
        <p:nvSpPr>
          <p:cNvPr id="56" name="PlaceHolder 3"/>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lnSpc>
                <a:spcPct val="100000"/>
              </a:lnSpc>
              <a:buNone/>
              <a:tabLst>
                <a:tab algn="l" pos="0"/>
              </a:tabLst>
            </a:pPr>
            <a:r>
              <a:rPr b="0" lang="fr-FR" sz="1800" strike="noStrike" u="none">
                <a:solidFill>
                  <a:schemeClr val="dk1"/>
                </a:solidFill>
                <a:effectLst/>
                <a:uFillTx/>
                <a:latin typeface="Arial"/>
              </a:rPr>
              <a:t>Cliquez pour éditer le format du texte-titre</a:t>
            </a:r>
            <a:endParaRPr b="0" lang="fr-CH" sz="1800" strike="noStrike" u="none">
              <a:solidFill>
                <a:srgbClr val="000000"/>
              </a:solidFill>
              <a:effectLst/>
              <a:uFillTx/>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ommaire">
    <p:bg>
      <p:bgPr>
        <a:solidFill>
          <a:srgbClr val="ffffff"/>
        </a:solidFill>
      </p:bgPr>
    </p:bg>
    <p:spTree>
      <p:nvGrpSpPr>
        <p:cNvPr id="1" name=""/>
        <p:cNvGrpSpPr/>
        <p:nvPr/>
      </p:nvGrpSpPr>
      <p:grpSpPr>
        <a:xfrm>
          <a:off x="0" y="0"/>
          <a:ext cx="0" cy="0"/>
          <a:chOff x="0" y="0"/>
          <a:chExt cx="0" cy="0"/>
        </a:xfrm>
      </p:grpSpPr>
      <p:pic>
        <p:nvPicPr>
          <p:cNvPr id="57" name="Image 4" descr=""/>
          <p:cNvPicPr/>
          <p:nvPr/>
        </p:nvPicPr>
        <p:blipFill>
          <a:blip r:embed="rId2"/>
          <a:stretch/>
        </p:blipFill>
        <p:spPr>
          <a:xfrm>
            <a:off x="11158560" y="6121080"/>
            <a:ext cx="768960" cy="516600"/>
          </a:xfrm>
          <a:prstGeom prst="rect">
            <a:avLst/>
          </a:prstGeom>
          <a:noFill/>
          <a:ln w="0">
            <a:noFill/>
          </a:ln>
        </p:spPr>
      </p:pic>
      <p:pic>
        <p:nvPicPr>
          <p:cNvPr id="58" name="Image 3" descr=""/>
          <p:cNvPicPr/>
          <p:nvPr/>
        </p:nvPicPr>
        <p:blipFill>
          <a:blip r:embed="rId3"/>
          <a:stretch/>
        </p:blipFill>
        <p:spPr>
          <a:xfrm>
            <a:off x="356040" y="394920"/>
            <a:ext cx="699840" cy="523800"/>
          </a:xfrm>
          <a:prstGeom prst="rect">
            <a:avLst/>
          </a:prstGeom>
          <a:noFill/>
          <a:ln w="0">
            <a:noFill/>
          </a:ln>
        </p:spPr>
      </p:pic>
      <p:sp>
        <p:nvSpPr>
          <p:cNvPr id="59" name="PlaceHolder 1"/>
          <p:cNvSpPr>
            <a:spLocks noGrp="1"/>
          </p:cNvSpPr>
          <p:nvPr>
            <p:ph type="body"/>
          </p:nvPr>
        </p:nvSpPr>
        <p:spPr>
          <a:xfrm>
            <a:off x="4619520" y="1140840"/>
            <a:ext cx="4607640" cy="4700520"/>
          </a:xfrm>
          <a:prstGeom prst="rect">
            <a:avLst/>
          </a:prstGeom>
          <a:noFill/>
          <a:ln w="0">
            <a:noFill/>
          </a:ln>
        </p:spPr>
        <p:txBody>
          <a:bodyPr lIns="108000" rIns="0" tIns="90000" bIns="46800" anchor="t">
            <a:noAutofit/>
          </a:bodyPr>
          <a:p>
            <a:pPr marL="514440" indent="-514440" defTabSz="914400">
              <a:lnSpc>
                <a:spcPct val="90000"/>
              </a:lnSpc>
              <a:spcBef>
                <a:spcPts val="1001"/>
              </a:spcBef>
              <a:buClr>
                <a:srgbClr val="393b33"/>
              </a:buClr>
              <a:buFont typeface="Arial"/>
              <a:buAutoNum type="arabicPeriod"/>
            </a:pPr>
            <a:r>
              <a:rPr b="0" lang="fr-FR" sz="2800" strike="noStrike" u="none">
                <a:solidFill>
                  <a:srgbClr val="393b33"/>
                </a:solidFill>
                <a:effectLst/>
                <a:uFillTx/>
                <a:latin typeface="Arial"/>
                <a:ea typeface="Roboto"/>
              </a:rPr>
              <a:t>Le projet</a:t>
            </a:r>
            <a:endParaRPr b="0" lang="fr-CH" sz="2800" strike="noStrike" u="none">
              <a:solidFill>
                <a:srgbClr val="000000"/>
              </a:solidFill>
              <a:effectLst/>
              <a:uFillTx/>
              <a:latin typeface="Arial"/>
            </a:endParaRPr>
          </a:p>
          <a:p>
            <a:pPr marL="514440" indent="-514440" defTabSz="914400">
              <a:lnSpc>
                <a:spcPct val="90000"/>
              </a:lnSpc>
              <a:spcBef>
                <a:spcPts val="1001"/>
              </a:spcBef>
              <a:buClr>
                <a:srgbClr val="393b33"/>
              </a:buClr>
              <a:buFont typeface="Arial"/>
              <a:buAutoNum type="arabicPeriod"/>
            </a:pPr>
            <a:r>
              <a:rPr b="0" lang="fr-FR" sz="2800" strike="noStrike" u="none">
                <a:solidFill>
                  <a:srgbClr val="393b33"/>
                </a:solidFill>
                <a:effectLst/>
                <a:uFillTx/>
                <a:latin typeface="Arial"/>
                <a:ea typeface="Roboto"/>
              </a:rPr>
              <a:t>Présentation</a:t>
            </a:r>
            <a:endParaRPr b="0" lang="fr-CH" sz="2800" strike="noStrike" u="none">
              <a:solidFill>
                <a:srgbClr val="000000"/>
              </a:solidFill>
              <a:effectLst/>
              <a:uFillTx/>
              <a:latin typeface="Arial"/>
            </a:endParaRPr>
          </a:p>
          <a:p>
            <a:pPr marL="514440" indent="-514440" defTabSz="914400">
              <a:lnSpc>
                <a:spcPct val="90000"/>
              </a:lnSpc>
              <a:spcBef>
                <a:spcPts val="1001"/>
              </a:spcBef>
              <a:buClr>
                <a:srgbClr val="393b33"/>
              </a:buClr>
              <a:buFont typeface="Arial"/>
              <a:buAutoNum type="arabicPeriod"/>
            </a:pPr>
            <a:r>
              <a:rPr b="0" lang="fr-FR" sz="2800" strike="noStrike" u="none">
                <a:solidFill>
                  <a:srgbClr val="393b33"/>
                </a:solidFill>
                <a:effectLst/>
                <a:uFillTx/>
                <a:latin typeface="Arial"/>
                <a:ea typeface="Roboto"/>
              </a:rPr>
              <a:t>Statuts</a:t>
            </a:r>
            <a:endParaRPr b="0" lang="fr-CH" sz="28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28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2800" strike="noStrike" u="none">
              <a:solidFill>
                <a:srgbClr val="000000"/>
              </a:solidFill>
              <a:effectLst/>
              <a:uFillTx/>
              <a:latin typeface="Arial"/>
            </a:endParaRPr>
          </a:p>
        </p:txBody>
      </p:sp>
      <p:sp>
        <p:nvSpPr>
          <p:cNvPr id="60" name="PlaceHolder 2"/>
          <p:cNvSpPr>
            <a:spLocks noGrp="1"/>
          </p:cNvSpPr>
          <p:nvPr>
            <p:ph type="body"/>
          </p:nvPr>
        </p:nvSpPr>
        <p:spPr>
          <a:xfrm>
            <a:off x="1308240" y="1233360"/>
            <a:ext cx="2915640" cy="448920"/>
          </a:xfrm>
          <a:prstGeom prst="rect">
            <a:avLst/>
          </a:prstGeom>
          <a:noFill/>
          <a:ln w="0">
            <a:noFill/>
          </a:ln>
        </p:spPr>
        <p:txBody>
          <a:bodyPr lIns="0" rIns="108000" tIns="0" bIns="0" anchor="t">
            <a:noAutofit/>
          </a:bodyPr>
          <a:p>
            <a:pPr indent="0" defTabSz="914400">
              <a:lnSpc>
                <a:spcPct val="90000"/>
              </a:lnSpc>
              <a:spcBef>
                <a:spcPts val="1001"/>
              </a:spcBef>
              <a:buNone/>
              <a:tabLst>
                <a:tab algn="l" pos="0"/>
              </a:tabLst>
            </a:pPr>
            <a:r>
              <a:rPr b="1" lang="fr-FR" sz="3000" strike="noStrike" u="none">
                <a:solidFill>
                  <a:srgbClr val="393b33"/>
                </a:solidFill>
                <a:effectLst/>
                <a:uFillTx/>
                <a:latin typeface="Arial"/>
              </a:rPr>
              <a:t>Sommaire</a:t>
            </a:r>
            <a:endParaRPr b="0" lang="fr-CH" sz="3000" strike="noStrike" u="none">
              <a:solidFill>
                <a:srgbClr val="000000"/>
              </a:solidFill>
              <a:effectLst/>
              <a:uFillTx/>
              <a:latin typeface="Arial"/>
            </a:endParaRPr>
          </a:p>
        </p:txBody>
      </p:sp>
      <p:sp>
        <p:nvSpPr>
          <p:cNvPr id="61" name="PlaceHolder 3"/>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lnSpc>
                <a:spcPct val="100000"/>
              </a:lnSpc>
              <a:buNone/>
              <a:tabLst>
                <a:tab algn="l" pos="0"/>
              </a:tabLst>
            </a:pPr>
            <a:r>
              <a:rPr b="0" lang="fr-FR" sz="1800" strike="noStrike" u="none">
                <a:solidFill>
                  <a:schemeClr val="dk1"/>
                </a:solidFill>
                <a:effectLst/>
                <a:uFillTx/>
                <a:latin typeface="Arial"/>
              </a:rPr>
              <a:t>Cliquez pour éditer le format du texte-titre</a:t>
            </a:r>
            <a:endParaRPr b="0" lang="fr-CH" sz="1800" strike="noStrike" u="none">
              <a:solidFill>
                <a:srgbClr val="000000"/>
              </a:solidFill>
              <a:effectLst/>
              <a:uFillTx/>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exte seul">
    <p:bg>
      <p:bgPr>
        <a:solidFill>
          <a:srgbClr val="ffffff"/>
        </a:solidFill>
      </p:bgPr>
    </p:bg>
    <p:spTree>
      <p:nvGrpSpPr>
        <p:cNvPr id="1" name=""/>
        <p:cNvGrpSpPr/>
        <p:nvPr/>
      </p:nvGrpSpPr>
      <p:grpSpPr>
        <a:xfrm>
          <a:off x="0" y="0"/>
          <a:ext cx="0" cy="0"/>
          <a:chOff x="0" y="0"/>
          <a:chExt cx="0" cy="0"/>
        </a:xfrm>
      </p:grpSpPr>
      <p:pic>
        <p:nvPicPr>
          <p:cNvPr id="62" name="Image 4" descr=""/>
          <p:cNvPicPr/>
          <p:nvPr/>
        </p:nvPicPr>
        <p:blipFill>
          <a:blip r:embed="rId2"/>
          <a:stretch/>
        </p:blipFill>
        <p:spPr>
          <a:xfrm>
            <a:off x="11158560" y="6121080"/>
            <a:ext cx="768960" cy="516600"/>
          </a:xfrm>
          <a:prstGeom prst="rect">
            <a:avLst/>
          </a:prstGeom>
          <a:noFill/>
          <a:ln w="0">
            <a:noFill/>
          </a:ln>
        </p:spPr>
      </p:pic>
      <p:pic>
        <p:nvPicPr>
          <p:cNvPr id="63" name="Image 3" descr=""/>
          <p:cNvPicPr/>
          <p:nvPr/>
        </p:nvPicPr>
        <p:blipFill>
          <a:blip r:embed="rId3"/>
          <a:stretch/>
        </p:blipFill>
        <p:spPr>
          <a:xfrm>
            <a:off x="356040" y="394920"/>
            <a:ext cx="699840" cy="523800"/>
          </a:xfrm>
          <a:prstGeom prst="rect">
            <a:avLst/>
          </a:prstGeom>
          <a:noFill/>
          <a:ln w="0">
            <a:noFill/>
          </a:ln>
        </p:spPr>
      </p:pic>
      <p:sp>
        <p:nvSpPr>
          <p:cNvPr id="64" name="PlaceHolder 1"/>
          <p:cNvSpPr>
            <a:spLocks noGrp="1"/>
          </p:cNvSpPr>
          <p:nvPr>
            <p:ph type="body"/>
          </p:nvPr>
        </p:nvSpPr>
        <p:spPr>
          <a:xfrm>
            <a:off x="1271520" y="2086920"/>
            <a:ext cx="6300000" cy="3754440"/>
          </a:xfrm>
          <a:prstGeom prst="rect">
            <a:avLst/>
          </a:prstGeom>
          <a:noFill/>
          <a:ln w="0">
            <a:noFill/>
          </a:ln>
        </p:spPr>
        <p:txBody>
          <a:bodyPr lIns="0" rIns="90000" tIns="45000" bIns="45000" anchor="t">
            <a:noAutofit/>
          </a:bodyPr>
          <a:p>
            <a:pPr indent="0" defTabSz="914400">
              <a:lnSpc>
                <a:spcPts val="1681"/>
              </a:lnSpc>
              <a:spcBef>
                <a:spcPts val="1001"/>
              </a:spcBef>
              <a:buNone/>
              <a:tabLst>
                <a:tab algn="l" pos="0"/>
              </a:tabLst>
            </a:pPr>
            <a:r>
              <a:rPr b="0" lang="fr-CH" sz="1400" strike="noStrike" u="none">
                <a:solidFill>
                  <a:srgbClr val="393b33"/>
                </a:solidFill>
                <a:effectLst/>
                <a:uFillTx/>
                <a:latin typeface="Arial"/>
              </a:rPr>
              <a:t>Nos simporum vollaut libustin reium hitaestin ex ea vel ipsus volupta eratat. Sant excea nimil maximag nimus, inusciet, temporro omnis repremp ossitat.</a:t>
            </a:r>
            <a:endParaRPr b="0" lang="fr-CH" sz="1400" strike="noStrike" u="none">
              <a:solidFill>
                <a:srgbClr val="000000"/>
              </a:solidFill>
              <a:effectLst/>
              <a:uFillTx/>
              <a:latin typeface="Arial"/>
            </a:endParaRPr>
          </a:p>
          <a:p>
            <a:pPr indent="0" defTabSz="914400">
              <a:lnSpc>
                <a:spcPts val="1681"/>
              </a:lnSpc>
              <a:spcBef>
                <a:spcPts val="1001"/>
              </a:spcBef>
              <a:buNone/>
              <a:tabLst>
                <a:tab algn="l" pos="0"/>
              </a:tabLst>
            </a:pPr>
            <a:r>
              <a:rPr b="0" lang="fr-CH" sz="1400" strike="noStrike" u="none">
                <a:solidFill>
                  <a:srgbClr val="393b33"/>
                </a:solidFill>
                <a:effectLst/>
                <a:uFillTx/>
                <a:latin typeface="Arial"/>
              </a:rPr>
              <a:t>Rae cus quam consequae debitem. Totam fugia volorep eliqui con rendam velit voluptur arcia nime perias magnati ssintorem quamusciati consequi tem. Nam, aut laborpos eseque omnisitibus, tem veribus perrum qui non num exeroriatem voluptate eiuntem aut quis quam ut earit, idem iur as dolupis mi, et, nistiost lam quam vero vellum voluptam volore et diti vit estrum volum lania idis nusdaeris ipsant verum ressed esto comnist lit pro occupta voloriat.</a:t>
            </a:r>
            <a:endParaRPr b="0" lang="fr-CH" sz="1400" strike="noStrike" u="none">
              <a:solidFill>
                <a:srgbClr val="000000"/>
              </a:solidFill>
              <a:effectLst/>
              <a:uFillTx/>
              <a:latin typeface="Arial"/>
            </a:endParaRPr>
          </a:p>
          <a:p>
            <a:pPr indent="0" defTabSz="914400">
              <a:lnSpc>
                <a:spcPts val="1681"/>
              </a:lnSpc>
              <a:spcBef>
                <a:spcPts val="1001"/>
              </a:spcBef>
              <a:buNone/>
              <a:tabLst>
                <a:tab algn="l" pos="0"/>
              </a:tabLst>
            </a:pPr>
            <a:r>
              <a:rPr b="0" lang="fr-CH" sz="1400" strike="noStrike" u="none">
                <a:solidFill>
                  <a:srgbClr val="393b33"/>
                </a:solidFill>
                <a:effectLst/>
                <a:uFillTx/>
                <a:latin typeface="Arial"/>
              </a:rPr>
              <a:t>Faccus nihicilliam recum explit aut molorit rem faceperum ilique doloratibus is volupta dolor sapientis asin ra voluptam fugia sectas quiae.</a:t>
            </a:r>
            <a:endParaRPr b="0" lang="fr-CH" sz="1400" strike="noStrike" u="none">
              <a:solidFill>
                <a:srgbClr val="000000"/>
              </a:solidFill>
              <a:effectLst/>
              <a:uFillTx/>
              <a:latin typeface="Arial"/>
            </a:endParaRPr>
          </a:p>
        </p:txBody>
      </p:sp>
      <p:sp>
        <p:nvSpPr>
          <p:cNvPr id="65" name="PlaceHolder 2"/>
          <p:cNvSpPr>
            <a:spLocks noGrp="1"/>
          </p:cNvSpPr>
          <p:nvPr>
            <p:ph type="body"/>
          </p:nvPr>
        </p:nvSpPr>
        <p:spPr>
          <a:xfrm>
            <a:off x="1271520" y="1233360"/>
            <a:ext cx="9648000" cy="2442600"/>
          </a:xfrm>
          <a:prstGeom prst="rect">
            <a:avLst/>
          </a:prstGeom>
          <a:noFill/>
          <a:ln w="0">
            <a:noFill/>
          </a:ln>
        </p:spPr>
        <p:txBody>
          <a:bodyPr lIns="0" rIns="90000" tIns="45000" bIns="45000" anchor="t">
            <a:spAutoFit/>
          </a:bodyPr>
          <a:p>
            <a:pPr indent="0" defTabSz="914400">
              <a:lnSpc>
                <a:spcPct val="90000"/>
              </a:lnSpc>
              <a:spcBef>
                <a:spcPts val="1001"/>
              </a:spcBef>
              <a:buNone/>
              <a:tabLst>
                <a:tab algn="l" pos="0"/>
              </a:tabLst>
            </a:pPr>
            <a:r>
              <a:rPr b="1" lang="fr-FR" sz="3000" strike="noStrike" u="none">
                <a:solidFill>
                  <a:srgbClr val="393b33"/>
                </a:solidFill>
                <a:effectLst/>
                <a:uFillTx/>
                <a:latin typeface="Arial"/>
              </a:rPr>
              <a:t>Titre du contenu</a:t>
            </a:r>
            <a:endParaRPr b="0" lang="fr-CH" sz="3000" strike="noStrike" u="none">
              <a:solidFill>
                <a:srgbClr val="000000"/>
              </a:solidFill>
              <a:effectLst/>
              <a:uFillTx/>
              <a:latin typeface="Arial"/>
            </a:endParaRPr>
          </a:p>
        </p:txBody>
      </p:sp>
      <p:sp>
        <p:nvSpPr>
          <p:cNvPr id="66" name="PlaceHolder 3"/>
          <p:cNvSpPr>
            <a:spLocks noGrp="1"/>
          </p:cNvSpPr>
          <p:nvPr>
            <p:ph type="body"/>
          </p:nvPr>
        </p:nvSpPr>
        <p:spPr>
          <a:xfrm>
            <a:off x="1271520" y="-498600"/>
            <a:ext cx="4423320" cy="29844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FR" sz="1000" spc="201" strike="noStrike" u="none" cap="all">
                <a:solidFill>
                  <a:srgbClr val="e1251b"/>
                </a:solidFill>
                <a:effectLst/>
                <a:uFillTx/>
                <a:latin typeface="Arial"/>
                <a:ea typeface="Roboto"/>
              </a:rPr>
              <a:t>Sur titre</a:t>
            </a:r>
            <a:endParaRPr b="0" lang="fr-CH" sz="1000" strike="noStrike" u="none">
              <a:solidFill>
                <a:srgbClr val="000000"/>
              </a:solidFill>
              <a:effectLst/>
              <a:uFillTx/>
              <a:latin typeface="Arial"/>
            </a:endParaRPr>
          </a:p>
        </p:txBody>
      </p:sp>
      <p:sp>
        <p:nvSpPr>
          <p:cNvPr id="67" name="PlaceHolder 4"/>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lnSpc>
                <a:spcPct val="100000"/>
              </a:lnSpc>
              <a:buNone/>
              <a:tabLst>
                <a:tab algn="l" pos="0"/>
              </a:tabLst>
            </a:pPr>
            <a:r>
              <a:rPr b="0" lang="fr-FR" sz="1800" strike="noStrike" u="none">
                <a:solidFill>
                  <a:schemeClr val="dk1"/>
                </a:solidFill>
                <a:effectLst/>
                <a:uFillTx/>
                <a:latin typeface="Arial"/>
              </a:rPr>
              <a:t>Cliquez pour éditer le format du texte-titre</a:t>
            </a:r>
            <a:endParaRPr b="0" lang="fr-CH" sz="1800" strike="noStrike" u="none">
              <a:solidFill>
                <a:srgbClr val="000000"/>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exte + image">
    <p:bg>
      <p:bgPr>
        <a:solidFill>
          <a:srgbClr val="ffffff"/>
        </a:solidFill>
      </p:bgPr>
    </p:bg>
    <p:spTree>
      <p:nvGrpSpPr>
        <p:cNvPr id="1" name=""/>
        <p:cNvGrpSpPr/>
        <p:nvPr/>
      </p:nvGrpSpPr>
      <p:grpSpPr>
        <a:xfrm>
          <a:off x="0" y="0"/>
          <a:ext cx="0" cy="0"/>
          <a:chOff x="0" y="0"/>
          <a:chExt cx="0" cy="0"/>
        </a:xfrm>
      </p:grpSpPr>
      <p:pic>
        <p:nvPicPr>
          <p:cNvPr id="10" name="Image 4" descr=""/>
          <p:cNvPicPr/>
          <p:nvPr/>
        </p:nvPicPr>
        <p:blipFill>
          <a:blip r:embed="rId2"/>
          <a:stretch/>
        </p:blipFill>
        <p:spPr>
          <a:xfrm>
            <a:off x="11158560" y="6121080"/>
            <a:ext cx="768960" cy="516600"/>
          </a:xfrm>
          <a:prstGeom prst="rect">
            <a:avLst/>
          </a:prstGeom>
          <a:noFill/>
          <a:ln w="0">
            <a:noFill/>
          </a:ln>
        </p:spPr>
      </p:pic>
      <p:pic>
        <p:nvPicPr>
          <p:cNvPr id="11" name="Image 3" descr=""/>
          <p:cNvPicPr/>
          <p:nvPr/>
        </p:nvPicPr>
        <p:blipFill>
          <a:blip r:embed="rId3"/>
          <a:stretch/>
        </p:blipFill>
        <p:spPr>
          <a:xfrm>
            <a:off x="356040" y="394920"/>
            <a:ext cx="699840" cy="523800"/>
          </a:xfrm>
          <a:prstGeom prst="rect">
            <a:avLst/>
          </a:prstGeom>
          <a:noFill/>
          <a:ln w="0">
            <a:noFill/>
          </a:ln>
        </p:spPr>
      </p:pic>
      <p:sp>
        <p:nvSpPr>
          <p:cNvPr id="12" name="PlaceHolder 1"/>
          <p:cNvSpPr>
            <a:spLocks noGrp="1"/>
          </p:cNvSpPr>
          <p:nvPr>
            <p:ph type="body"/>
          </p:nvPr>
        </p:nvSpPr>
        <p:spPr>
          <a:xfrm>
            <a:off x="7967520" y="0"/>
            <a:ext cx="4607640" cy="6857280"/>
          </a:xfrm>
          <a:prstGeom prst="rect">
            <a:avLst/>
          </a:prstGeom>
          <a:noFill/>
          <a:ln w="0">
            <a:noFill/>
          </a:ln>
        </p:spPr>
        <p:txBody>
          <a:bodyPr lIns="90000" rIns="90000" tIns="45000" bIns="45000" anchor="ctr">
            <a:noAutofit/>
          </a:bodyPr>
          <a:p>
            <a:pPr indent="0" algn="ctr" defTabSz="914400">
              <a:lnSpc>
                <a:spcPct val="100000"/>
              </a:lnSpc>
              <a:buNone/>
              <a:tabLst>
                <a:tab algn="l" pos="0"/>
              </a:tabLst>
            </a:pPr>
            <a:r>
              <a:rPr b="0" lang="fr-FR" sz="1800" strike="noStrike" u="none">
                <a:solidFill>
                  <a:schemeClr val="lt1">
                    <a:lumMod val="75000"/>
                  </a:schemeClr>
                </a:solidFill>
                <a:effectLst/>
                <a:uFillTx/>
                <a:latin typeface="Roboto"/>
                <a:ea typeface="Roboto"/>
              </a:rPr>
              <a:t>Cliquer pour </a:t>
            </a:r>
            <a:br>
              <a:rPr sz="1800"/>
            </a:br>
            <a:r>
              <a:rPr b="0" lang="fr-FR" sz="1800" strike="noStrike" u="none">
                <a:solidFill>
                  <a:schemeClr val="lt1">
                    <a:lumMod val="75000"/>
                  </a:schemeClr>
                </a:solidFill>
                <a:effectLst/>
                <a:uFillTx/>
                <a:latin typeface="Roboto"/>
                <a:ea typeface="Roboto"/>
              </a:rPr>
              <a:t>insérer une image</a:t>
            </a:r>
            <a:endParaRPr b="0" lang="fr-CH" sz="1800" strike="noStrike" u="none">
              <a:solidFill>
                <a:srgbClr val="000000"/>
              </a:solidFill>
              <a:effectLst/>
              <a:uFillTx/>
              <a:latin typeface="Arial"/>
            </a:endParaRPr>
          </a:p>
        </p:txBody>
      </p:sp>
      <p:sp>
        <p:nvSpPr>
          <p:cNvPr id="13" name="PlaceHolder 2"/>
          <p:cNvSpPr>
            <a:spLocks noGrp="1"/>
          </p:cNvSpPr>
          <p:nvPr>
            <p:ph type="body"/>
          </p:nvPr>
        </p:nvSpPr>
        <p:spPr>
          <a:xfrm>
            <a:off x="1271520" y="1233360"/>
            <a:ext cx="4571280" cy="3814200"/>
          </a:xfrm>
          <a:prstGeom prst="rect">
            <a:avLst/>
          </a:prstGeom>
          <a:noFill/>
          <a:ln w="0">
            <a:noFill/>
          </a:ln>
        </p:spPr>
        <p:txBody>
          <a:bodyPr lIns="0" rIns="90000" tIns="45000" bIns="45000" anchor="t">
            <a:spAutoFit/>
          </a:bodyPr>
          <a:p>
            <a:pPr indent="0" defTabSz="914400">
              <a:lnSpc>
                <a:spcPct val="90000"/>
              </a:lnSpc>
              <a:spcBef>
                <a:spcPts val="1001"/>
              </a:spcBef>
              <a:buNone/>
              <a:tabLst>
                <a:tab algn="l" pos="0"/>
              </a:tabLst>
            </a:pPr>
            <a:r>
              <a:rPr b="1" lang="fr-FR" sz="3000" strike="noStrike" u="none">
                <a:solidFill>
                  <a:srgbClr val="393b33"/>
                </a:solidFill>
                <a:effectLst/>
                <a:uFillTx/>
                <a:latin typeface="Arial"/>
              </a:rPr>
              <a:t>Titre du contenu</a:t>
            </a:r>
            <a:endParaRPr b="0" lang="fr-CH" sz="3000" strike="noStrike" u="none">
              <a:solidFill>
                <a:srgbClr val="000000"/>
              </a:solidFill>
              <a:effectLst/>
              <a:uFillTx/>
              <a:latin typeface="Arial"/>
            </a:endParaRPr>
          </a:p>
        </p:txBody>
      </p:sp>
      <p:sp>
        <p:nvSpPr>
          <p:cNvPr id="14" name="PlaceHolder 3"/>
          <p:cNvSpPr>
            <a:spLocks noGrp="1"/>
          </p:cNvSpPr>
          <p:nvPr>
            <p:ph type="body"/>
          </p:nvPr>
        </p:nvSpPr>
        <p:spPr>
          <a:xfrm>
            <a:off x="1271520" y="2086920"/>
            <a:ext cx="5599080" cy="3754440"/>
          </a:xfrm>
          <a:prstGeom prst="rect">
            <a:avLst/>
          </a:prstGeom>
          <a:noFill/>
          <a:ln w="0">
            <a:noFill/>
          </a:ln>
        </p:spPr>
        <p:txBody>
          <a:bodyPr lIns="0" rIns="90000" tIns="45000" bIns="45000" anchor="t">
            <a:noAutofit/>
          </a:bodyPr>
          <a:p>
            <a:pPr indent="0" defTabSz="914400">
              <a:lnSpc>
                <a:spcPts val="1681"/>
              </a:lnSpc>
              <a:spcBef>
                <a:spcPts val="1001"/>
              </a:spcBef>
              <a:buNone/>
              <a:tabLst>
                <a:tab algn="l" pos="0"/>
              </a:tabLst>
            </a:pPr>
            <a:r>
              <a:rPr b="0" lang="fr-CH" sz="1400" strike="noStrike" u="none">
                <a:solidFill>
                  <a:srgbClr val="393b33"/>
                </a:solidFill>
                <a:effectLst/>
                <a:uFillTx/>
                <a:latin typeface="Arial"/>
              </a:rPr>
              <a:t>Nos simporum vollaut libustin reium hitaestin ex ea vel ipsus volupta eratat. Sant excea nimil maximag nimus, inusciet, temporro omnis repremp ossitat.</a:t>
            </a:r>
            <a:endParaRPr b="0" lang="fr-CH" sz="1400" strike="noStrike" u="none">
              <a:solidFill>
                <a:srgbClr val="000000"/>
              </a:solidFill>
              <a:effectLst/>
              <a:uFillTx/>
              <a:latin typeface="Arial"/>
            </a:endParaRPr>
          </a:p>
          <a:p>
            <a:pPr indent="0" defTabSz="914400">
              <a:lnSpc>
                <a:spcPts val="1681"/>
              </a:lnSpc>
              <a:spcBef>
                <a:spcPts val="1001"/>
              </a:spcBef>
              <a:buNone/>
              <a:tabLst>
                <a:tab algn="l" pos="0"/>
              </a:tabLst>
            </a:pPr>
            <a:r>
              <a:rPr b="0" lang="fr-CH" sz="1400" strike="noStrike" u="none">
                <a:solidFill>
                  <a:srgbClr val="393b33"/>
                </a:solidFill>
                <a:effectLst/>
                <a:uFillTx/>
                <a:latin typeface="Arial"/>
              </a:rPr>
              <a:t>Rae cus quam consequae debitem. Totam fugia volorep eliqui con rendam velit voluptur arcia nime perias magnati ssintorem quamusciati consequi tem. Nam, aut laborpos eseque omnisitibus, tem veribus perrum qui non num exeroriatem voluptate eiuntem aut quis quam ut earit, idem iur as dolupis mi, et, nistiost lam quam vero vellum voluptam volore et diti vit estrum volum lania idis nusdaeris ipsant verum ressed esto comnist lit pro occupta voloriat.</a:t>
            </a:r>
            <a:endParaRPr b="0" lang="fr-CH" sz="1400" strike="noStrike" u="none">
              <a:solidFill>
                <a:srgbClr val="000000"/>
              </a:solidFill>
              <a:effectLst/>
              <a:uFillTx/>
              <a:latin typeface="Arial"/>
            </a:endParaRPr>
          </a:p>
          <a:p>
            <a:pPr indent="0" defTabSz="914400">
              <a:lnSpc>
                <a:spcPts val="1681"/>
              </a:lnSpc>
              <a:spcBef>
                <a:spcPts val="1001"/>
              </a:spcBef>
              <a:buNone/>
              <a:tabLst>
                <a:tab algn="l" pos="0"/>
              </a:tabLst>
            </a:pPr>
            <a:r>
              <a:rPr b="0" lang="fr-CH" sz="1400" strike="noStrike" u="none">
                <a:solidFill>
                  <a:srgbClr val="393b33"/>
                </a:solidFill>
                <a:effectLst/>
                <a:uFillTx/>
                <a:latin typeface="Arial"/>
              </a:rPr>
              <a:t>Faccus nihicilliam recum explit aut molorit rem faceperum ilique doloratibus is volupta dolor sapientis asin ra voluptam fugia sectas quiae.</a:t>
            </a:r>
            <a:endParaRPr b="0" lang="fr-CH" sz="1400" strike="noStrike" u="none">
              <a:solidFill>
                <a:srgbClr val="000000"/>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exte + liste">
    <p:bg>
      <p:bgPr>
        <a:solidFill>
          <a:srgbClr val="ffffff"/>
        </a:solidFill>
      </p:bgPr>
    </p:bg>
    <p:spTree>
      <p:nvGrpSpPr>
        <p:cNvPr id="1" name=""/>
        <p:cNvGrpSpPr/>
        <p:nvPr/>
      </p:nvGrpSpPr>
      <p:grpSpPr>
        <a:xfrm>
          <a:off x="0" y="0"/>
          <a:ext cx="0" cy="0"/>
          <a:chOff x="0" y="0"/>
          <a:chExt cx="0" cy="0"/>
        </a:xfrm>
      </p:grpSpPr>
      <p:pic>
        <p:nvPicPr>
          <p:cNvPr id="15" name="Image 4" descr=""/>
          <p:cNvPicPr/>
          <p:nvPr/>
        </p:nvPicPr>
        <p:blipFill>
          <a:blip r:embed="rId2"/>
          <a:stretch/>
        </p:blipFill>
        <p:spPr>
          <a:xfrm>
            <a:off x="11158560" y="6121080"/>
            <a:ext cx="768960" cy="516600"/>
          </a:xfrm>
          <a:prstGeom prst="rect">
            <a:avLst/>
          </a:prstGeom>
          <a:noFill/>
          <a:ln w="0">
            <a:noFill/>
          </a:ln>
        </p:spPr>
      </p:pic>
      <p:pic>
        <p:nvPicPr>
          <p:cNvPr id="16" name="Image 3" descr=""/>
          <p:cNvPicPr/>
          <p:nvPr/>
        </p:nvPicPr>
        <p:blipFill>
          <a:blip r:embed="rId3"/>
          <a:stretch/>
        </p:blipFill>
        <p:spPr>
          <a:xfrm>
            <a:off x="356040" y="394920"/>
            <a:ext cx="699840" cy="523800"/>
          </a:xfrm>
          <a:prstGeom prst="rect">
            <a:avLst/>
          </a:prstGeom>
          <a:noFill/>
          <a:ln w="0">
            <a:noFill/>
          </a:ln>
        </p:spPr>
      </p:pic>
      <p:sp>
        <p:nvSpPr>
          <p:cNvPr id="17" name="PlaceHolder 1"/>
          <p:cNvSpPr>
            <a:spLocks noGrp="1"/>
          </p:cNvSpPr>
          <p:nvPr>
            <p:ph type="body"/>
          </p:nvPr>
        </p:nvSpPr>
        <p:spPr>
          <a:xfrm>
            <a:off x="7967520" y="2060640"/>
            <a:ext cx="5039640" cy="4162320"/>
          </a:xfrm>
          <a:prstGeom prst="rect">
            <a:avLst/>
          </a:prstGeom>
          <a:noFill/>
          <a:ln w="0">
            <a:noFill/>
          </a:ln>
        </p:spPr>
        <p:txBody>
          <a:bodyPr lIns="90000" rIns="90000" tIns="45000" bIns="45000" anchor="t">
            <a:noAutofit/>
          </a:bodyPr>
          <a:p>
            <a:pPr marL="457200" indent="-457200" defTabSz="914400">
              <a:lnSpc>
                <a:spcPct val="90000"/>
              </a:lnSpc>
              <a:spcBef>
                <a:spcPts val="1001"/>
              </a:spcBef>
              <a:buClr>
                <a:srgbClr val="393b33"/>
              </a:buClr>
              <a:buFont typeface="Arial"/>
              <a:buChar char="•"/>
            </a:pPr>
            <a:r>
              <a:rPr b="0" lang="fr-FR" sz="2300" strike="noStrike" u="none">
                <a:solidFill>
                  <a:srgbClr val="393b33"/>
                </a:solidFill>
                <a:effectLst/>
                <a:uFillTx/>
                <a:latin typeface="Arial"/>
                <a:ea typeface="Roboto"/>
              </a:rPr>
              <a:t>Liste 1</a:t>
            </a:r>
            <a:endParaRPr b="0" lang="fr-CH" sz="2300" strike="noStrike" u="none">
              <a:solidFill>
                <a:srgbClr val="000000"/>
              </a:solidFill>
              <a:effectLst/>
              <a:uFillTx/>
              <a:latin typeface="Arial"/>
            </a:endParaRPr>
          </a:p>
          <a:p>
            <a:pPr marL="457200" indent="-457200" defTabSz="914400">
              <a:lnSpc>
                <a:spcPct val="90000"/>
              </a:lnSpc>
              <a:spcBef>
                <a:spcPts val="1001"/>
              </a:spcBef>
              <a:buClr>
                <a:srgbClr val="393b33"/>
              </a:buClr>
              <a:buFont typeface="Arial"/>
              <a:buChar char="•"/>
            </a:pPr>
            <a:r>
              <a:rPr b="0" lang="fr-FR" sz="2300" strike="noStrike" u="none">
                <a:solidFill>
                  <a:srgbClr val="393b33"/>
                </a:solidFill>
                <a:effectLst/>
                <a:uFillTx/>
                <a:latin typeface="Arial"/>
                <a:ea typeface="Roboto"/>
              </a:rPr>
              <a:t>Liste 2</a:t>
            </a:r>
            <a:endParaRPr b="0" lang="fr-CH" sz="2300" strike="noStrike" u="none">
              <a:solidFill>
                <a:srgbClr val="000000"/>
              </a:solidFill>
              <a:effectLst/>
              <a:uFillTx/>
              <a:latin typeface="Arial"/>
            </a:endParaRPr>
          </a:p>
          <a:p>
            <a:pPr marL="457200" indent="-457200" defTabSz="914400">
              <a:lnSpc>
                <a:spcPct val="90000"/>
              </a:lnSpc>
              <a:spcBef>
                <a:spcPts val="1001"/>
              </a:spcBef>
              <a:buClr>
                <a:srgbClr val="393b33"/>
              </a:buClr>
              <a:buFont typeface="Arial"/>
              <a:buChar char="•"/>
            </a:pPr>
            <a:r>
              <a:rPr b="0" lang="fr-FR" sz="2300" strike="noStrike" u="none">
                <a:solidFill>
                  <a:srgbClr val="393b33"/>
                </a:solidFill>
                <a:effectLst/>
                <a:uFillTx/>
                <a:latin typeface="Arial"/>
                <a:ea typeface="Roboto"/>
              </a:rPr>
              <a:t>Liste 3</a:t>
            </a:r>
            <a:endParaRPr b="0" lang="fr-CH" sz="23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2300" strike="noStrike" u="none">
              <a:solidFill>
                <a:srgbClr val="000000"/>
              </a:solidFill>
              <a:effectLst/>
              <a:uFillTx/>
              <a:latin typeface="Arial"/>
            </a:endParaRPr>
          </a:p>
        </p:txBody>
      </p:sp>
      <p:sp>
        <p:nvSpPr>
          <p:cNvPr id="18" name="PlaceHolder 2"/>
          <p:cNvSpPr>
            <a:spLocks noGrp="1"/>
          </p:cNvSpPr>
          <p:nvPr>
            <p:ph type="body"/>
          </p:nvPr>
        </p:nvSpPr>
        <p:spPr>
          <a:xfrm>
            <a:off x="1271520" y="1233360"/>
            <a:ext cx="4571280" cy="3814200"/>
          </a:xfrm>
          <a:prstGeom prst="rect">
            <a:avLst/>
          </a:prstGeom>
          <a:noFill/>
          <a:ln w="0">
            <a:noFill/>
          </a:ln>
        </p:spPr>
        <p:txBody>
          <a:bodyPr lIns="0" rIns="90000" tIns="45000" bIns="45000" anchor="t">
            <a:spAutoFit/>
          </a:bodyPr>
          <a:p>
            <a:pPr indent="0" defTabSz="914400">
              <a:lnSpc>
                <a:spcPct val="90000"/>
              </a:lnSpc>
              <a:spcBef>
                <a:spcPts val="1001"/>
              </a:spcBef>
              <a:buNone/>
              <a:tabLst>
                <a:tab algn="l" pos="0"/>
              </a:tabLst>
            </a:pPr>
            <a:r>
              <a:rPr b="1" lang="fr-FR" sz="3000" strike="noStrike" u="none">
                <a:solidFill>
                  <a:srgbClr val="393b33"/>
                </a:solidFill>
                <a:effectLst/>
                <a:uFillTx/>
                <a:latin typeface="Arial"/>
              </a:rPr>
              <a:t>Titre du contenu</a:t>
            </a:r>
            <a:endParaRPr b="0" lang="fr-CH" sz="3000" strike="noStrike" u="none">
              <a:solidFill>
                <a:srgbClr val="000000"/>
              </a:solidFill>
              <a:effectLst/>
              <a:uFillTx/>
              <a:latin typeface="Arial"/>
            </a:endParaRPr>
          </a:p>
        </p:txBody>
      </p:sp>
      <p:sp>
        <p:nvSpPr>
          <p:cNvPr id="19" name="PlaceHolder 3"/>
          <p:cNvSpPr>
            <a:spLocks noGrp="1"/>
          </p:cNvSpPr>
          <p:nvPr>
            <p:ph type="body"/>
          </p:nvPr>
        </p:nvSpPr>
        <p:spPr>
          <a:xfrm>
            <a:off x="1271520" y="2086920"/>
            <a:ext cx="5599080" cy="3754440"/>
          </a:xfrm>
          <a:prstGeom prst="rect">
            <a:avLst/>
          </a:prstGeom>
          <a:noFill/>
          <a:ln w="0">
            <a:noFill/>
          </a:ln>
        </p:spPr>
        <p:txBody>
          <a:bodyPr lIns="0" rIns="90000" tIns="45000" bIns="45000" anchor="t">
            <a:noAutofit/>
          </a:bodyPr>
          <a:p>
            <a:pPr indent="0" defTabSz="914400">
              <a:lnSpc>
                <a:spcPts val="1681"/>
              </a:lnSpc>
              <a:spcBef>
                <a:spcPts val="1001"/>
              </a:spcBef>
              <a:buNone/>
              <a:tabLst>
                <a:tab algn="l" pos="0"/>
              </a:tabLst>
            </a:pPr>
            <a:r>
              <a:rPr b="0" lang="fr-CH" sz="1400" strike="noStrike" u="none">
                <a:solidFill>
                  <a:srgbClr val="393b33"/>
                </a:solidFill>
                <a:effectLst/>
                <a:uFillTx/>
                <a:latin typeface="Arial"/>
              </a:rPr>
              <a:t>Nos simporum vollaut libustin reium hitaestin ex ea vel ipsus volupta eratat. Sant excea nimil maximag nimus, inusciet, temporro omnis repremp ossitat.</a:t>
            </a:r>
            <a:endParaRPr b="0" lang="fr-CH" sz="1400" strike="noStrike" u="none">
              <a:solidFill>
                <a:srgbClr val="000000"/>
              </a:solidFill>
              <a:effectLst/>
              <a:uFillTx/>
              <a:latin typeface="Arial"/>
            </a:endParaRPr>
          </a:p>
          <a:p>
            <a:pPr indent="0" defTabSz="914400">
              <a:lnSpc>
                <a:spcPts val="1681"/>
              </a:lnSpc>
              <a:spcBef>
                <a:spcPts val="1001"/>
              </a:spcBef>
              <a:buNone/>
              <a:tabLst>
                <a:tab algn="l" pos="0"/>
              </a:tabLst>
            </a:pPr>
            <a:r>
              <a:rPr b="0" lang="fr-CH" sz="1400" strike="noStrike" u="none">
                <a:solidFill>
                  <a:srgbClr val="393b33"/>
                </a:solidFill>
                <a:effectLst/>
                <a:uFillTx/>
                <a:latin typeface="Arial"/>
              </a:rPr>
              <a:t>Rae cus quam consequae debitem. Totam fugia volorep eliqui con rendam velit voluptur arcia nime perias magnati ssintorem quamusciati consequi tem. Nam, aut laborpos eseque omnisitibus, tem veribus perrum qui non num exeroriatem voluptate eiuntem aut quis quam ut earit, idem iur as dolupis mi, et, nistiost lam quam vero vellum voluptam volore et diti vit estrum volum lania idis nusdaeris ipsant verum ressed esto comnist lit pro occupta voloriat.</a:t>
            </a:r>
            <a:endParaRPr b="0" lang="fr-CH" sz="1400" strike="noStrike" u="none">
              <a:solidFill>
                <a:srgbClr val="000000"/>
              </a:solidFill>
              <a:effectLst/>
              <a:uFillTx/>
              <a:latin typeface="Arial"/>
            </a:endParaRPr>
          </a:p>
          <a:p>
            <a:pPr indent="0" defTabSz="914400">
              <a:lnSpc>
                <a:spcPts val="1681"/>
              </a:lnSpc>
              <a:spcBef>
                <a:spcPts val="1001"/>
              </a:spcBef>
              <a:buNone/>
              <a:tabLst>
                <a:tab algn="l" pos="0"/>
              </a:tabLst>
            </a:pPr>
            <a:r>
              <a:rPr b="0" lang="fr-CH" sz="1400" strike="noStrike" u="none">
                <a:solidFill>
                  <a:srgbClr val="393b33"/>
                </a:solidFill>
                <a:effectLst/>
                <a:uFillTx/>
                <a:latin typeface="Arial"/>
              </a:rPr>
              <a:t>Faccus nihicilliam recum explit aut molorit rem faceperum ilique doloratibus is volupta dolor sapientis asin ra voluptam fugia sectas quiae.</a:t>
            </a:r>
            <a:endParaRPr b="0" lang="fr-CH" sz="1400" strike="noStrike" u="none">
              <a:solidFill>
                <a:srgbClr val="000000"/>
              </a:solidFill>
              <a:effectLst/>
              <a:uFillTx/>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Liste à puces">
    <p:bg>
      <p:bgPr>
        <a:solidFill>
          <a:srgbClr val="ffffff"/>
        </a:solidFill>
      </p:bgPr>
    </p:bg>
    <p:spTree>
      <p:nvGrpSpPr>
        <p:cNvPr id="1" name=""/>
        <p:cNvGrpSpPr/>
        <p:nvPr/>
      </p:nvGrpSpPr>
      <p:grpSpPr>
        <a:xfrm>
          <a:off x="0" y="0"/>
          <a:ext cx="0" cy="0"/>
          <a:chOff x="0" y="0"/>
          <a:chExt cx="0" cy="0"/>
        </a:xfrm>
      </p:grpSpPr>
      <p:pic>
        <p:nvPicPr>
          <p:cNvPr id="20" name="Image 4" descr=""/>
          <p:cNvPicPr/>
          <p:nvPr/>
        </p:nvPicPr>
        <p:blipFill>
          <a:blip r:embed="rId2"/>
          <a:stretch/>
        </p:blipFill>
        <p:spPr>
          <a:xfrm>
            <a:off x="11158560" y="6121080"/>
            <a:ext cx="768960" cy="516600"/>
          </a:xfrm>
          <a:prstGeom prst="rect">
            <a:avLst/>
          </a:prstGeom>
          <a:noFill/>
          <a:ln w="0">
            <a:noFill/>
          </a:ln>
        </p:spPr>
      </p:pic>
      <p:pic>
        <p:nvPicPr>
          <p:cNvPr id="21" name="Image 3" descr=""/>
          <p:cNvPicPr/>
          <p:nvPr/>
        </p:nvPicPr>
        <p:blipFill>
          <a:blip r:embed="rId3"/>
          <a:stretch/>
        </p:blipFill>
        <p:spPr>
          <a:xfrm>
            <a:off x="356040" y="394920"/>
            <a:ext cx="699840" cy="523800"/>
          </a:xfrm>
          <a:prstGeom prst="rect">
            <a:avLst/>
          </a:prstGeom>
          <a:noFill/>
          <a:ln w="0">
            <a:noFill/>
          </a:ln>
        </p:spPr>
      </p:pic>
      <p:sp>
        <p:nvSpPr>
          <p:cNvPr id="22" name="PlaceHolder 1"/>
          <p:cNvSpPr>
            <a:spLocks noGrp="1"/>
          </p:cNvSpPr>
          <p:nvPr>
            <p:ph type="body"/>
          </p:nvPr>
        </p:nvSpPr>
        <p:spPr>
          <a:xfrm>
            <a:off x="1271520" y="1233360"/>
            <a:ext cx="4571280" cy="3814200"/>
          </a:xfrm>
          <a:prstGeom prst="rect">
            <a:avLst/>
          </a:prstGeom>
          <a:noFill/>
          <a:ln w="0">
            <a:noFill/>
          </a:ln>
        </p:spPr>
        <p:txBody>
          <a:bodyPr lIns="0" rIns="90000" tIns="45000" bIns="45000" anchor="t">
            <a:spAutoFit/>
          </a:bodyPr>
          <a:p>
            <a:pPr indent="0" defTabSz="914400">
              <a:lnSpc>
                <a:spcPct val="90000"/>
              </a:lnSpc>
              <a:spcBef>
                <a:spcPts val="1001"/>
              </a:spcBef>
              <a:buNone/>
              <a:tabLst>
                <a:tab algn="l" pos="0"/>
              </a:tabLst>
            </a:pPr>
            <a:r>
              <a:rPr b="1" lang="fr-FR" sz="3000" strike="noStrike" u="none">
                <a:solidFill>
                  <a:srgbClr val="393b33"/>
                </a:solidFill>
                <a:effectLst/>
                <a:uFillTx/>
                <a:latin typeface="Arial"/>
              </a:rPr>
              <a:t>Titre du contenu</a:t>
            </a:r>
            <a:endParaRPr b="0" lang="fr-CH" sz="3000" strike="noStrike" u="none">
              <a:solidFill>
                <a:srgbClr val="000000"/>
              </a:solidFill>
              <a:effectLst/>
              <a:uFillTx/>
              <a:latin typeface="Arial"/>
            </a:endParaRPr>
          </a:p>
        </p:txBody>
      </p:sp>
      <p:sp>
        <p:nvSpPr>
          <p:cNvPr id="23" name="PlaceHolder 2"/>
          <p:cNvSpPr>
            <a:spLocks noGrp="1"/>
          </p:cNvSpPr>
          <p:nvPr>
            <p:ph type="body"/>
          </p:nvPr>
        </p:nvSpPr>
        <p:spPr>
          <a:xfrm>
            <a:off x="1271520" y="2086920"/>
            <a:ext cx="6300000" cy="3754440"/>
          </a:xfrm>
          <a:prstGeom prst="rect">
            <a:avLst/>
          </a:prstGeom>
          <a:noFill/>
          <a:ln w="0">
            <a:noFill/>
          </a:ln>
        </p:spPr>
        <p:txBody>
          <a:bodyPr lIns="0" rIns="90000" tIns="45000" bIns="45000" anchor="t">
            <a:noAutofit/>
          </a:bodyPr>
          <a:p>
            <a:pPr marL="285840" indent="-285840" defTabSz="914400">
              <a:lnSpc>
                <a:spcPts val="1681"/>
              </a:lnSpc>
              <a:spcBef>
                <a:spcPts val="1001"/>
              </a:spcBef>
              <a:buClr>
                <a:srgbClr val="393b33"/>
              </a:buClr>
              <a:buFont typeface="Arial"/>
              <a:buChar char="•"/>
            </a:pPr>
            <a:r>
              <a:rPr b="0" lang="fr-CH" sz="1400" strike="noStrike" u="none">
                <a:solidFill>
                  <a:srgbClr val="393b33"/>
                </a:solidFill>
                <a:effectLst/>
                <a:uFillTx/>
                <a:latin typeface="Arial"/>
              </a:rPr>
              <a:t>Nos simporum vollaut libustin reium hitaestin ex ea vel ipsus volupta eratat. Sant excea nimil maximag nimus, inusciet, temporro omnis repremp ossitat.</a:t>
            </a:r>
            <a:endParaRPr b="0" lang="fr-CH" sz="1400" strike="noStrike" u="none">
              <a:solidFill>
                <a:srgbClr val="000000"/>
              </a:solidFill>
              <a:effectLst/>
              <a:uFillTx/>
              <a:latin typeface="Arial"/>
            </a:endParaRPr>
          </a:p>
          <a:p>
            <a:pPr marL="285840" indent="-285840" defTabSz="914400">
              <a:lnSpc>
                <a:spcPts val="1681"/>
              </a:lnSpc>
              <a:spcBef>
                <a:spcPts val="1001"/>
              </a:spcBef>
              <a:buClr>
                <a:srgbClr val="393b33"/>
              </a:buClr>
              <a:buFont typeface="Arial"/>
              <a:buChar char="•"/>
            </a:pPr>
            <a:r>
              <a:rPr b="0" lang="fr-CH" sz="1400" strike="noStrike" u="none">
                <a:solidFill>
                  <a:srgbClr val="393b33"/>
                </a:solidFill>
                <a:effectLst/>
                <a:uFillTx/>
                <a:latin typeface="Arial"/>
              </a:rPr>
              <a:t>Rae cus quam consequae debitem. Totam fugia volorep eliqui con rendam velit voluptur arcia nime perias magnati ssintorem quamusciati consequi tem. Nam, aut laborpos eseque omnisitibus, tem veribus perrum qui non num exeroriatem voluptate eiuntem aut quis quam ut earit, idem iur as dolupis mi, et, nistiost lam quam vero vellum voluptam volore et diti vit estrum volum lania idis nusdaeris ipsant verum ressed esto comnist lit pro occupta voloriat.</a:t>
            </a:r>
            <a:endParaRPr b="0" lang="fr-CH" sz="1400" strike="noStrike" u="none">
              <a:solidFill>
                <a:srgbClr val="000000"/>
              </a:solidFill>
              <a:effectLst/>
              <a:uFillTx/>
              <a:latin typeface="Arial"/>
            </a:endParaRPr>
          </a:p>
          <a:p>
            <a:pPr marL="285840" indent="-285840" defTabSz="914400">
              <a:lnSpc>
                <a:spcPts val="1681"/>
              </a:lnSpc>
              <a:spcBef>
                <a:spcPts val="1001"/>
              </a:spcBef>
              <a:buClr>
                <a:srgbClr val="393b33"/>
              </a:buClr>
              <a:buFont typeface="Arial"/>
              <a:buChar char="•"/>
            </a:pPr>
            <a:r>
              <a:rPr b="0" lang="fr-CH" sz="1400" strike="noStrike" u="none">
                <a:solidFill>
                  <a:srgbClr val="393b33"/>
                </a:solidFill>
                <a:effectLst/>
                <a:uFillTx/>
                <a:latin typeface="Arial"/>
              </a:rPr>
              <a:t>Faccus nihicilliam recum explit aut molorit rem faceperum ilique doloratibus is volupta dolor sapientis asin ra voluptam fugia sectas quiae.</a:t>
            </a:r>
            <a:endParaRPr b="0" lang="fr-CH" sz="1400" strike="noStrike" u="none">
              <a:solidFill>
                <a:srgbClr val="000000"/>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Visuel accueil - Cheseaux">
    <p:bg>
      <p:bgPr>
        <a:solidFill>
          <a:srgbClr val="e1251b"/>
        </a:solidFill>
      </p:bgPr>
    </p:bg>
    <p:spTree>
      <p:nvGrpSpPr>
        <p:cNvPr id="1" name=""/>
        <p:cNvGrpSpPr/>
        <p:nvPr/>
      </p:nvGrpSpPr>
      <p:grpSpPr>
        <a:xfrm>
          <a:off x="0" y="0"/>
          <a:ext cx="0" cy="0"/>
          <a:chOff x="0" y="0"/>
          <a:chExt cx="0" cy="0"/>
        </a:xfrm>
      </p:grpSpPr>
      <p:pic>
        <p:nvPicPr>
          <p:cNvPr id="24" name="Image 4" descr=""/>
          <p:cNvPicPr/>
          <p:nvPr/>
        </p:nvPicPr>
        <p:blipFill>
          <a:blip r:embed="rId2"/>
          <a:stretch/>
        </p:blipFill>
        <p:spPr>
          <a:xfrm>
            <a:off x="11158560" y="6121080"/>
            <a:ext cx="768960" cy="516600"/>
          </a:xfrm>
          <a:prstGeom prst="rect">
            <a:avLst/>
          </a:prstGeom>
          <a:noFill/>
          <a:ln w="0">
            <a:noFill/>
          </a:ln>
        </p:spPr>
      </p:pic>
      <p:pic>
        <p:nvPicPr>
          <p:cNvPr id="25" name="Image 3" descr=""/>
          <p:cNvPicPr/>
          <p:nvPr/>
        </p:nvPicPr>
        <p:blipFill>
          <a:blip r:embed="rId3"/>
          <a:stretch/>
        </p:blipFill>
        <p:spPr>
          <a:xfrm>
            <a:off x="356040" y="394920"/>
            <a:ext cx="699840" cy="523800"/>
          </a:xfrm>
          <a:prstGeom prst="rect">
            <a:avLst/>
          </a:prstGeom>
          <a:noFill/>
          <a:ln w="0">
            <a:noFill/>
          </a:ln>
        </p:spPr>
      </p:pic>
      <p:pic>
        <p:nvPicPr>
          <p:cNvPr id="26" name="Image 2" descr=""/>
          <p:cNvPicPr/>
          <p:nvPr/>
        </p:nvPicPr>
        <p:blipFill>
          <a:blip r:embed="rId4"/>
          <a:stretch/>
        </p:blipFill>
        <p:spPr>
          <a:xfrm>
            <a:off x="10675800" y="6030360"/>
            <a:ext cx="1048680" cy="704520"/>
          </a:xfrm>
          <a:prstGeom prst="rect">
            <a:avLst/>
          </a:prstGeom>
          <a:noFill/>
          <a:ln w="0">
            <a:noFill/>
          </a:ln>
        </p:spPr>
      </p:pic>
      <p:sp>
        <p:nvSpPr>
          <p:cNvPr id="27" name="Rectangle 3"/>
          <p:cNvSpPr/>
          <p:nvPr/>
        </p:nvSpPr>
        <p:spPr>
          <a:xfrm>
            <a:off x="104040" y="104040"/>
            <a:ext cx="1166760" cy="971640"/>
          </a:xfrm>
          <a:prstGeom prst="rect">
            <a:avLst/>
          </a:prstGeom>
          <a:solidFill>
            <a:srgbClr val="e1251b"/>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fr-FR" sz="1800" strike="noStrike" u="none">
              <a:solidFill>
                <a:schemeClr val="lt1"/>
              </a:solidFill>
              <a:effectLst/>
              <a:uFillTx/>
              <a:latin typeface="Arial"/>
            </a:endParaRPr>
          </a:p>
        </p:txBody>
      </p:sp>
      <p:sp>
        <p:nvSpPr>
          <p:cNvPr id="28" name="Rectangle 5"/>
          <p:cNvSpPr/>
          <p:nvPr/>
        </p:nvSpPr>
        <p:spPr>
          <a:xfrm>
            <a:off x="10648800" y="5842080"/>
            <a:ext cx="1438560" cy="971640"/>
          </a:xfrm>
          <a:prstGeom prst="rect">
            <a:avLst/>
          </a:prstGeom>
          <a:solidFill>
            <a:srgbClr val="e1251b"/>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fr-FR" sz="1800" strike="noStrike" u="none">
              <a:solidFill>
                <a:schemeClr val="lt1"/>
              </a:solidFill>
              <a:effectLst/>
              <a:uFillTx/>
              <a:latin typeface="Arial"/>
            </a:endParaRPr>
          </a:p>
        </p:txBody>
      </p:sp>
      <p:pic>
        <p:nvPicPr>
          <p:cNvPr id="29" name="Image 10" descr=""/>
          <p:cNvPicPr/>
          <p:nvPr/>
        </p:nvPicPr>
        <p:blipFill>
          <a:blip r:embed="rId5"/>
          <a:srcRect l="6" t="0" r="6" b="0"/>
          <a:stretch/>
        </p:blipFill>
        <p:spPr>
          <a:xfrm>
            <a:off x="0" y="0"/>
            <a:ext cx="13003200" cy="7313760"/>
          </a:xfrm>
          <a:prstGeom prst="rect">
            <a:avLst/>
          </a:prstGeom>
          <a:noFill/>
          <a:ln w="0">
            <a:noFill/>
          </a:ln>
        </p:spPr>
      </p:pic>
      <p:pic>
        <p:nvPicPr>
          <p:cNvPr id="30" name="Image 9" descr=""/>
          <p:cNvPicPr/>
          <p:nvPr/>
        </p:nvPicPr>
        <p:blipFill>
          <a:blip r:embed="rId6"/>
          <a:stretch/>
        </p:blipFill>
        <p:spPr>
          <a:xfrm>
            <a:off x="356040" y="394920"/>
            <a:ext cx="699840" cy="523800"/>
          </a:xfrm>
          <a:prstGeom prst="rect">
            <a:avLst/>
          </a:prstGeom>
          <a:noFill/>
          <a:ln w="0">
            <a:noFill/>
          </a:ln>
        </p:spPr>
      </p:pic>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Grande image">
    <p:bg>
      <p:bgPr>
        <a:solidFill>
          <a:srgbClr val="ffffff"/>
        </a:solidFill>
      </p:bgPr>
    </p:bg>
    <p:spTree>
      <p:nvGrpSpPr>
        <p:cNvPr id="1" name=""/>
        <p:cNvGrpSpPr/>
        <p:nvPr/>
      </p:nvGrpSpPr>
      <p:grpSpPr>
        <a:xfrm>
          <a:off x="0" y="0"/>
          <a:ext cx="0" cy="0"/>
          <a:chOff x="0" y="0"/>
          <a:chExt cx="0" cy="0"/>
        </a:xfrm>
      </p:grpSpPr>
      <p:pic>
        <p:nvPicPr>
          <p:cNvPr id="31" name="Image 4" descr=""/>
          <p:cNvPicPr/>
          <p:nvPr/>
        </p:nvPicPr>
        <p:blipFill>
          <a:blip r:embed="rId2"/>
          <a:stretch/>
        </p:blipFill>
        <p:spPr>
          <a:xfrm>
            <a:off x="11158560" y="6121080"/>
            <a:ext cx="768960" cy="516600"/>
          </a:xfrm>
          <a:prstGeom prst="rect">
            <a:avLst/>
          </a:prstGeom>
          <a:noFill/>
          <a:ln w="0">
            <a:noFill/>
          </a:ln>
        </p:spPr>
      </p:pic>
      <p:pic>
        <p:nvPicPr>
          <p:cNvPr id="32" name="Image 3" descr=""/>
          <p:cNvPicPr/>
          <p:nvPr/>
        </p:nvPicPr>
        <p:blipFill>
          <a:blip r:embed="rId3"/>
          <a:stretch/>
        </p:blipFill>
        <p:spPr>
          <a:xfrm>
            <a:off x="356040" y="394920"/>
            <a:ext cx="699840" cy="523800"/>
          </a:xfrm>
          <a:prstGeom prst="rect">
            <a:avLst/>
          </a:prstGeom>
          <a:noFill/>
          <a:ln w="0">
            <a:noFill/>
          </a:ln>
        </p:spPr>
      </p:pic>
      <p:sp>
        <p:nvSpPr>
          <p:cNvPr id="33" name="PlaceHolder 1"/>
          <p:cNvSpPr>
            <a:spLocks noGrp="1"/>
          </p:cNvSpPr>
          <p:nvPr>
            <p:ph type="body"/>
          </p:nvPr>
        </p:nvSpPr>
        <p:spPr>
          <a:xfrm>
            <a:off x="1465560" y="0"/>
            <a:ext cx="10725480" cy="6857280"/>
          </a:xfrm>
          <a:prstGeom prst="rect">
            <a:avLst/>
          </a:prstGeom>
          <a:noFill/>
          <a:ln w="0">
            <a:noFill/>
          </a:ln>
        </p:spPr>
        <p:txBody>
          <a:bodyPr lIns="90000" rIns="90000" tIns="45000" bIns="45000" anchor="ctr">
            <a:noAutofit/>
          </a:bodyPr>
          <a:p>
            <a:pPr indent="0" algn="ctr" defTabSz="914400">
              <a:lnSpc>
                <a:spcPct val="100000"/>
              </a:lnSpc>
              <a:buNone/>
              <a:tabLst>
                <a:tab algn="l" pos="0"/>
              </a:tabLst>
            </a:pPr>
            <a:r>
              <a:rPr b="0" lang="fr-FR" sz="1800" strike="noStrike" u="none">
                <a:solidFill>
                  <a:schemeClr val="lt1">
                    <a:lumMod val="75000"/>
                  </a:schemeClr>
                </a:solidFill>
                <a:effectLst/>
                <a:uFillTx/>
                <a:latin typeface="Arial"/>
              </a:rPr>
              <a:t>Cliquer pour insérer une image</a:t>
            </a:r>
            <a:endParaRPr b="0" lang="fr-CH" sz="18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Image Francois Bernard">
    <p:bg>
      <p:bgPr>
        <a:solidFill>
          <a:srgbClr val="ffffff"/>
        </a:solidFill>
      </p:bgPr>
    </p:bg>
    <p:spTree>
      <p:nvGrpSpPr>
        <p:cNvPr id="1" name=""/>
        <p:cNvGrpSpPr/>
        <p:nvPr/>
      </p:nvGrpSpPr>
      <p:grpSpPr>
        <a:xfrm>
          <a:off x="0" y="0"/>
          <a:ext cx="0" cy="0"/>
          <a:chOff x="0" y="0"/>
          <a:chExt cx="0" cy="0"/>
        </a:xfrm>
      </p:grpSpPr>
      <p:pic>
        <p:nvPicPr>
          <p:cNvPr id="34" name="Image 4" descr=""/>
          <p:cNvPicPr/>
          <p:nvPr/>
        </p:nvPicPr>
        <p:blipFill>
          <a:blip r:embed="rId2"/>
          <a:stretch/>
        </p:blipFill>
        <p:spPr>
          <a:xfrm>
            <a:off x="11158560" y="6121080"/>
            <a:ext cx="768960" cy="516600"/>
          </a:xfrm>
          <a:prstGeom prst="rect">
            <a:avLst/>
          </a:prstGeom>
          <a:noFill/>
          <a:ln w="0">
            <a:noFill/>
          </a:ln>
        </p:spPr>
      </p:pic>
      <p:pic>
        <p:nvPicPr>
          <p:cNvPr id="35" name="Image 3" descr=""/>
          <p:cNvPicPr/>
          <p:nvPr/>
        </p:nvPicPr>
        <p:blipFill>
          <a:blip r:embed="rId3"/>
          <a:stretch/>
        </p:blipFill>
        <p:spPr>
          <a:xfrm>
            <a:off x="356040" y="394920"/>
            <a:ext cx="699840" cy="523800"/>
          </a:xfrm>
          <a:prstGeom prst="rect">
            <a:avLst/>
          </a:prstGeom>
          <a:noFill/>
          <a:ln w="0">
            <a:noFill/>
          </a:ln>
        </p:spPr>
      </p:pic>
      <p:sp>
        <p:nvSpPr>
          <p:cNvPr id="36" name="PlaceHolder 1"/>
          <p:cNvSpPr>
            <a:spLocks noGrp="1"/>
          </p:cNvSpPr>
          <p:nvPr>
            <p:ph type="body"/>
          </p:nvPr>
        </p:nvSpPr>
        <p:spPr>
          <a:xfrm>
            <a:off x="0" y="0"/>
            <a:ext cx="12191400" cy="6857280"/>
          </a:xfrm>
          <a:prstGeom prst="rect">
            <a:avLst/>
          </a:prstGeom>
          <a:noFill/>
          <a:ln w="0">
            <a:noFill/>
          </a:ln>
        </p:spPr>
        <p:txBody>
          <a:bodyPr lIns="90000" rIns="90000" tIns="45000" bIns="45000" anchor="ctr">
            <a:noAutofit/>
          </a:bodyPr>
          <a:p>
            <a:pPr indent="0" algn="ctr" defTabSz="914400">
              <a:lnSpc>
                <a:spcPct val="100000"/>
              </a:lnSpc>
              <a:buNone/>
              <a:tabLst>
                <a:tab algn="l" pos="0"/>
              </a:tabLst>
            </a:pPr>
            <a:r>
              <a:rPr b="0" lang="fr-FR" sz="1800" strike="noStrike" u="none">
                <a:solidFill>
                  <a:schemeClr val="lt1">
                    <a:lumMod val="75000"/>
                  </a:schemeClr>
                </a:solidFill>
                <a:effectLst/>
                <a:uFillTx/>
                <a:latin typeface="Arial"/>
              </a:rPr>
              <a:t>Cliquer pour insérer une image</a:t>
            </a:r>
            <a:endParaRPr b="0" lang="fr-CH" sz="1800" strike="noStrike" u="none">
              <a:solidFill>
                <a:srgbClr val="000000"/>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rnière dia">
    <p:bg>
      <p:bgPr>
        <a:solidFill>
          <a:srgbClr val="e1251b"/>
        </a:solidFill>
      </p:bgPr>
    </p:bg>
    <p:spTree>
      <p:nvGrpSpPr>
        <p:cNvPr id="1" name=""/>
        <p:cNvGrpSpPr/>
        <p:nvPr/>
      </p:nvGrpSpPr>
      <p:grpSpPr>
        <a:xfrm>
          <a:off x="0" y="0"/>
          <a:ext cx="0" cy="0"/>
          <a:chOff x="0" y="0"/>
          <a:chExt cx="0" cy="0"/>
        </a:xfrm>
      </p:grpSpPr>
      <p:pic>
        <p:nvPicPr>
          <p:cNvPr id="37" name="Image 4" descr=""/>
          <p:cNvPicPr/>
          <p:nvPr/>
        </p:nvPicPr>
        <p:blipFill>
          <a:blip r:embed="rId2"/>
          <a:stretch/>
        </p:blipFill>
        <p:spPr>
          <a:xfrm>
            <a:off x="11158560" y="6121080"/>
            <a:ext cx="768960" cy="516600"/>
          </a:xfrm>
          <a:prstGeom prst="rect">
            <a:avLst/>
          </a:prstGeom>
          <a:noFill/>
          <a:ln w="0">
            <a:noFill/>
          </a:ln>
        </p:spPr>
      </p:pic>
      <p:pic>
        <p:nvPicPr>
          <p:cNvPr id="38" name="Image 3" descr=""/>
          <p:cNvPicPr/>
          <p:nvPr/>
        </p:nvPicPr>
        <p:blipFill>
          <a:blip r:embed="rId3"/>
          <a:stretch/>
        </p:blipFill>
        <p:spPr>
          <a:xfrm>
            <a:off x="356040" y="394920"/>
            <a:ext cx="699840" cy="523800"/>
          </a:xfrm>
          <a:prstGeom prst="rect">
            <a:avLst/>
          </a:prstGeom>
          <a:noFill/>
          <a:ln w="0">
            <a:noFill/>
          </a:ln>
        </p:spPr>
      </p:pic>
      <p:sp>
        <p:nvSpPr>
          <p:cNvPr id="39" name="Rectangle 1"/>
          <p:cNvSpPr/>
          <p:nvPr/>
        </p:nvSpPr>
        <p:spPr>
          <a:xfrm>
            <a:off x="104040" y="104040"/>
            <a:ext cx="1166760" cy="971640"/>
          </a:xfrm>
          <a:prstGeom prst="rect">
            <a:avLst/>
          </a:prstGeom>
          <a:solidFill>
            <a:srgbClr val="e1251b"/>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fr-FR" sz="1800" strike="noStrike" u="none">
              <a:solidFill>
                <a:schemeClr val="lt1"/>
              </a:solidFill>
              <a:effectLst/>
              <a:uFillTx/>
              <a:latin typeface="Arial"/>
            </a:endParaRPr>
          </a:p>
        </p:txBody>
      </p:sp>
      <p:pic>
        <p:nvPicPr>
          <p:cNvPr id="40" name="Image 7" descr=""/>
          <p:cNvPicPr/>
          <p:nvPr/>
        </p:nvPicPr>
        <p:blipFill>
          <a:blip r:embed="rId4"/>
          <a:stretch/>
        </p:blipFill>
        <p:spPr>
          <a:xfrm>
            <a:off x="4347720" y="2734560"/>
            <a:ext cx="3472560" cy="1223280"/>
          </a:xfrm>
          <a:prstGeom prst="rect">
            <a:avLst/>
          </a:prstGeom>
          <a:noFill/>
          <a:ln w="0">
            <a:noFill/>
          </a:ln>
        </p:spPr>
      </p:pic>
      <p:sp>
        <p:nvSpPr>
          <p:cNvPr id="41" name="Rectangle 8"/>
          <p:cNvSpPr/>
          <p:nvPr/>
        </p:nvSpPr>
        <p:spPr>
          <a:xfrm>
            <a:off x="10920240" y="5842080"/>
            <a:ext cx="1166760" cy="971640"/>
          </a:xfrm>
          <a:prstGeom prst="rect">
            <a:avLst/>
          </a:prstGeom>
          <a:solidFill>
            <a:srgbClr val="e1251b"/>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fr-FR" sz="1800" strike="noStrike" u="none">
              <a:solidFill>
                <a:schemeClr val="lt1"/>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Visuel accueil - St-Roch">
    <p:bg>
      <p:bgPr>
        <a:solidFill>
          <a:srgbClr val="e1251b"/>
        </a:solidFill>
      </p:bgPr>
    </p:bg>
    <p:spTree>
      <p:nvGrpSpPr>
        <p:cNvPr id="1" name=""/>
        <p:cNvGrpSpPr/>
        <p:nvPr/>
      </p:nvGrpSpPr>
      <p:grpSpPr>
        <a:xfrm>
          <a:off x="0" y="0"/>
          <a:ext cx="0" cy="0"/>
          <a:chOff x="0" y="0"/>
          <a:chExt cx="0" cy="0"/>
        </a:xfrm>
      </p:grpSpPr>
      <p:pic>
        <p:nvPicPr>
          <p:cNvPr id="42" name="Image 4" descr=""/>
          <p:cNvPicPr/>
          <p:nvPr/>
        </p:nvPicPr>
        <p:blipFill>
          <a:blip r:embed="rId2"/>
          <a:stretch/>
        </p:blipFill>
        <p:spPr>
          <a:xfrm>
            <a:off x="11158560" y="6121080"/>
            <a:ext cx="768960" cy="516600"/>
          </a:xfrm>
          <a:prstGeom prst="rect">
            <a:avLst/>
          </a:prstGeom>
          <a:noFill/>
          <a:ln w="0">
            <a:noFill/>
          </a:ln>
        </p:spPr>
      </p:pic>
      <p:pic>
        <p:nvPicPr>
          <p:cNvPr id="43" name="Image 3" descr=""/>
          <p:cNvPicPr/>
          <p:nvPr/>
        </p:nvPicPr>
        <p:blipFill>
          <a:blip r:embed="rId3"/>
          <a:stretch/>
        </p:blipFill>
        <p:spPr>
          <a:xfrm>
            <a:off x="356040" y="394920"/>
            <a:ext cx="699840" cy="523800"/>
          </a:xfrm>
          <a:prstGeom prst="rect">
            <a:avLst/>
          </a:prstGeom>
          <a:noFill/>
          <a:ln w="0">
            <a:noFill/>
          </a:ln>
        </p:spPr>
      </p:pic>
      <p:pic>
        <p:nvPicPr>
          <p:cNvPr id="44" name="Image 2" descr=""/>
          <p:cNvPicPr/>
          <p:nvPr/>
        </p:nvPicPr>
        <p:blipFill>
          <a:blip r:embed="rId4"/>
          <a:stretch/>
        </p:blipFill>
        <p:spPr>
          <a:xfrm>
            <a:off x="10675800" y="6030360"/>
            <a:ext cx="1048680" cy="704520"/>
          </a:xfrm>
          <a:prstGeom prst="rect">
            <a:avLst/>
          </a:prstGeom>
          <a:noFill/>
          <a:ln w="0">
            <a:noFill/>
          </a:ln>
        </p:spPr>
      </p:pic>
      <p:sp>
        <p:nvSpPr>
          <p:cNvPr id="45" name="Rectangle 3"/>
          <p:cNvSpPr/>
          <p:nvPr/>
        </p:nvSpPr>
        <p:spPr>
          <a:xfrm>
            <a:off x="104040" y="104040"/>
            <a:ext cx="1166760" cy="971640"/>
          </a:xfrm>
          <a:prstGeom prst="rect">
            <a:avLst/>
          </a:prstGeom>
          <a:solidFill>
            <a:srgbClr val="e1251b"/>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fr-FR" sz="1800" strike="noStrike" u="none">
              <a:solidFill>
                <a:schemeClr val="lt1"/>
              </a:solidFill>
              <a:effectLst/>
              <a:uFillTx/>
              <a:latin typeface="Arial"/>
            </a:endParaRPr>
          </a:p>
        </p:txBody>
      </p:sp>
      <p:sp>
        <p:nvSpPr>
          <p:cNvPr id="46" name="Rectangle 5"/>
          <p:cNvSpPr/>
          <p:nvPr/>
        </p:nvSpPr>
        <p:spPr>
          <a:xfrm>
            <a:off x="10648800" y="5842080"/>
            <a:ext cx="1438560" cy="971640"/>
          </a:xfrm>
          <a:prstGeom prst="rect">
            <a:avLst/>
          </a:prstGeom>
          <a:solidFill>
            <a:srgbClr val="e1251b"/>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fr-FR" sz="1800" strike="noStrike" u="none">
              <a:solidFill>
                <a:schemeClr val="lt1"/>
              </a:solidFill>
              <a:effectLst/>
              <a:uFillTx/>
              <a:latin typeface="Arial"/>
            </a:endParaRPr>
          </a:p>
        </p:txBody>
      </p:sp>
      <p:pic>
        <p:nvPicPr>
          <p:cNvPr id="47" name="Image 6" descr=""/>
          <p:cNvPicPr/>
          <p:nvPr/>
        </p:nvPicPr>
        <p:blipFill>
          <a:blip r:embed="rId5"/>
          <a:srcRect l="6" t="0" r="6" b="0"/>
          <a:stretch/>
        </p:blipFill>
        <p:spPr>
          <a:xfrm>
            <a:off x="0" y="0"/>
            <a:ext cx="13003200" cy="7313760"/>
          </a:xfrm>
          <a:prstGeom prst="rect">
            <a:avLst/>
          </a:prstGeom>
          <a:noFill/>
          <a:ln w="0">
            <a:noFill/>
          </a:ln>
        </p:spPr>
      </p:pic>
      <p:pic>
        <p:nvPicPr>
          <p:cNvPr id="48" name="Image 9" descr=""/>
          <p:cNvPicPr/>
          <p:nvPr/>
        </p:nvPicPr>
        <p:blipFill>
          <a:blip r:embed="rId6"/>
          <a:stretch/>
        </p:blipFill>
        <p:spPr>
          <a:xfrm>
            <a:off x="356040" y="394920"/>
            <a:ext cx="699840" cy="523800"/>
          </a:xfrm>
          <a:prstGeom prst="rect">
            <a:avLst/>
          </a:prstGeom>
          <a:noFill/>
          <a:ln w="0">
            <a:noFill/>
          </a:ln>
        </p:spPr>
      </p:pic>
      <p:sp>
        <p:nvSpPr>
          <p:cNvPr id="49" name="ZoneTexte 1"/>
          <p:cNvSpPr/>
          <p:nvPr/>
        </p:nvSpPr>
        <p:spPr>
          <a:xfrm>
            <a:off x="6257880" y="-1185840"/>
            <a:ext cx="183960" cy="36864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endParaRPr b="0" lang="fr-FR" sz="1800" strike="noStrike" u="none">
              <a:solidFill>
                <a:schemeClr val="dk1"/>
              </a:solidFill>
              <a:effectLst/>
              <a:uFillTx/>
              <a:latin typeface="Arial"/>
            </a:endParaRPr>
          </a:p>
        </p:txBody>
      </p:sp>
      <p:sp>
        <p:nvSpPr>
          <p:cNvPr id="50" name="ZoneTexte 4"/>
          <p:cNvSpPr/>
          <p:nvPr/>
        </p:nvSpPr>
        <p:spPr>
          <a:xfrm>
            <a:off x="8472600" y="-1228680"/>
            <a:ext cx="183960" cy="36864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endParaRPr b="0" lang="fr-FR" sz="1800" strike="noStrike" u="none">
              <a:solidFill>
                <a:schemeClr val="dk1"/>
              </a:solidFill>
              <a:effectLst/>
              <a:uFillTx/>
              <a:latin typeface="Arial"/>
            </a:endParaRPr>
          </a:p>
        </p:txBody>
      </p:sp>
      <p:sp>
        <p:nvSpPr>
          <p:cNvPr id="51" name="ZoneTexte 7"/>
          <p:cNvSpPr/>
          <p:nvPr/>
        </p:nvSpPr>
        <p:spPr>
          <a:xfrm>
            <a:off x="3186000" y="-1185840"/>
            <a:ext cx="183960" cy="36864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endParaRPr b="0" lang="fr-FR" sz="18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10.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2.xml"/><Relationship Id="rId3"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2.xml"/><Relationship Id="rId3"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2.xml"/><Relationship Id="rId3"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2.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svg"/><Relationship Id="rId3" Type="http://schemas.openxmlformats.org/officeDocument/2006/relationships/image" Target="../media/image11.png"/><Relationship Id="rId4" Type="http://schemas.openxmlformats.org/officeDocument/2006/relationships/image" Target="../media/image12.svg"/><Relationship Id="rId5" Type="http://schemas.openxmlformats.org/officeDocument/2006/relationships/image" Target="../media/image13.png"/><Relationship Id="rId6" Type="http://schemas.openxmlformats.org/officeDocument/2006/relationships/image" Target="../media/image14.svg"/><Relationship Id="rId7" Type="http://schemas.openxmlformats.org/officeDocument/2006/relationships/slideLayout" Target="../slideLayouts/slideLayout12.xml"/><Relationship Id="rId8"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2.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2.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2.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2.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2.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 name="PlaceHolder 1"/>
          <p:cNvSpPr>
            <a:spLocks noGrp="1"/>
          </p:cNvSpPr>
          <p:nvPr>
            <p:ph/>
          </p:nvPr>
        </p:nvSpPr>
        <p:spPr>
          <a:xfrm>
            <a:off x="0" y="3849480"/>
            <a:ext cx="12191400" cy="672480"/>
          </a:xfrm>
          <a:prstGeom prst="rect">
            <a:avLst/>
          </a:prstGeom>
          <a:noFill/>
          <a:ln w="0">
            <a:noFill/>
          </a:ln>
        </p:spPr>
        <p:txBody>
          <a:bodyPr lIns="0" rIns="108000" tIns="0" bIns="0" anchor="t">
            <a:noAutofit/>
          </a:bodyPr>
          <a:p>
            <a:pPr indent="0" algn="ctr" defTabSz="914400">
              <a:lnSpc>
                <a:spcPct val="90000"/>
              </a:lnSpc>
              <a:spcBef>
                <a:spcPts val="1001"/>
              </a:spcBef>
              <a:buNone/>
              <a:tabLst>
                <a:tab algn="l" pos="0"/>
              </a:tabLst>
            </a:pPr>
            <a:r>
              <a:rPr b="0" lang="fr-FR" sz="2500" strike="noStrike" u="none">
                <a:solidFill>
                  <a:srgbClr val="393b33"/>
                </a:solidFill>
                <a:effectLst/>
                <a:uFillTx/>
                <a:latin typeface="Arial"/>
              </a:rPr>
              <a:t>Extension du Jeu « Shana a disparu »</a:t>
            </a:r>
            <a:endParaRPr b="0" lang="fr-CH" sz="2500" strike="noStrike" u="none">
              <a:solidFill>
                <a:srgbClr val="000000"/>
              </a:solidFill>
              <a:effectLst/>
              <a:uFillTx/>
              <a:latin typeface="Arial"/>
            </a:endParaRPr>
          </a:p>
          <a:p>
            <a:pPr indent="0" algn="ctr" defTabSz="914400">
              <a:lnSpc>
                <a:spcPct val="90000"/>
              </a:lnSpc>
              <a:spcBef>
                <a:spcPts val="1001"/>
              </a:spcBef>
              <a:buNone/>
              <a:tabLst>
                <a:tab algn="l" pos="0"/>
              </a:tabLst>
            </a:pPr>
            <a:r>
              <a:rPr b="0" lang="fr-FR" sz="2500" strike="noStrike" u="none">
                <a:solidFill>
                  <a:srgbClr val="393b33"/>
                </a:solidFill>
                <a:effectLst/>
                <a:uFillTx/>
                <a:latin typeface="Arial"/>
              </a:rPr>
              <a:t>Camille Koestli</a:t>
            </a:r>
            <a:endParaRPr b="0" lang="fr-CH" sz="2500" strike="noStrike" u="none">
              <a:solidFill>
                <a:srgbClr val="000000"/>
              </a:solidFill>
              <a:effectLst/>
              <a:uFillTx/>
              <a:latin typeface="Arial"/>
            </a:endParaRPr>
          </a:p>
        </p:txBody>
      </p:sp>
      <p:sp>
        <p:nvSpPr>
          <p:cNvPr id="75" name="PlaceHolder 2"/>
          <p:cNvSpPr>
            <a:spLocks noGrp="1"/>
          </p:cNvSpPr>
          <p:nvPr>
            <p:ph/>
          </p:nvPr>
        </p:nvSpPr>
        <p:spPr>
          <a:xfrm>
            <a:off x="0" y="2476080"/>
            <a:ext cx="12191400" cy="672480"/>
          </a:xfrm>
          <a:prstGeom prst="rect">
            <a:avLst/>
          </a:prstGeom>
          <a:noFill/>
          <a:ln w="0">
            <a:noFill/>
          </a:ln>
        </p:spPr>
        <p:txBody>
          <a:bodyPr lIns="0" rIns="108000" tIns="0" bIns="0" anchor="t">
            <a:noAutofit/>
          </a:bodyPr>
          <a:p>
            <a:pPr indent="0" algn="ctr" defTabSz="914400">
              <a:lnSpc>
                <a:spcPct val="90000"/>
              </a:lnSpc>
              <a:spcBef>
                <a:spcPts val="1001"/>
              </a:spcBef>
              <a:buNone/>
              <a:tabLst>
                <a:tab algn="l" pos="0"/>
              </a:tabLst>
            </a:pPr>
            <a:r>
              <a:rPr b="1" lang="fr-CH" sz="4000" strike="noStrike" u="none">
                <a:solidFill>
                  <a:srgbClr val="393b33"/>
                </a:solidFill>
                <a:effectLst/>
                <a:uFillTx/>
                <a:latin typeface="Arial"/>
              </a:rPr>
              <a:t>Conception d’un nouveau serious game autour du «Ethical Hacking»</a:t>
            </a:r>
            <a:endParaRPr b="0" lang="fr-CH"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PlaceHolder 1"/>
          <p:cNvSpPr>
            <a:spLocks noGrp="1"/>
          </p:cNvSpPr>
          <p:nvPr>
            <p:ph/>
          </p:nvPr>
        </p:nvSpPr>
        <p:spPr>
          <a:xfrm>
            <a:off x="6338160" y="2086920"/>
            <a:ext cx="5171040" cy="3054600"/>
          </a:xfrm>
          <a:prstGeom prst="rect">
            <a:avLst/>
          </a:prstGeom>
          <a:noFill/>
          <a:ln w="0">
            <a:noFill/>
          </a:ln>
        </p:spPr>
        <p:txBody>
          <a:bodyPr lIns="0" rIns="90000" tIns="45000" bIns="45000" anchor="t">
            <a:noAutofit/>
          </a:bodyPr>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Une fois le zip décompressé, le joueur voit qu’il y a un script PowerShell mais il est brouillé qui sert à établir la connexion vers un serveur</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Il va décoder le fichier pour retrouver l’URL du serveur</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Compétences travaillées : dé-obfuscation</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Ce challenge montre comment les attaquants camouflent leurs logiciels et comment les analyser</a:t>
            </a:r>
            <a:endParaRPr b="0" lang="fr-CH" sz="1800" strike="noStrike" u="none">
              <a:solidFill>
                <a:srgbClr val="000000"/>
              </a:solidFill>
              <a:effectLst/>
              <a:uFillTx/>
              <a:latin typeface="Arial"/>
            </a:endParaRPr>
          </a:p>
        </p:txBody>
      </p:sp>
      <p:sp>
        <p:nvSpPr>
          <p:cNvPr id="112" name="PlaceHolder 2"/>
          <p:cNvSpPr>
            <a:spLocks noGrp="1"/>
          </p:cNvSpPr>
          <p:nvPr>
            <p:ph/>
          </p:nvPr>
        </p:nvSpPr>
        <p:spPr>
          <a:xfrm>
            <a:off x="1271520" y="1233360"/>
            <a:ext cx="9648000" cy="509400"/>
          </a:xfrm>
          <a:prstGeom prst="rect">
            <a:avLst/>
          </a:prstGeom>
          <a:noFill/>
          <a:ln w="0">
            <a:noFill/>
          </a:ln>
        </p:spPr>
        <p:txBody>
          <a:bodyPr lIns="0" rIns="90000" tIns="45000" bIns="45000" anchor="t">
            <a:noAutofit/>
          </a:bodyPr>
          <a:p>
            <a:pPr indent="0" defTabSz="914400">
              <a:lnSpc>
                <a:spcPct val="90000"/>
              </a:lnSpc>
              <a:spcBef>
                <a:spcPts val="1001"/>
              </a:spcBef>
              <a:buNone/>
              <a:tabLst>
                <a:tab algn="l" pos="0"/>
              </a:tabLst>
            </a:pPr>
            <a:r>
              <a:rPr b="1" lang="fr-CH" sz="3000" strike="noStrike" u="none">
                <a:solidFill>
                  <a:srgbClr val="393b33"/>
                </a:solidFill>
                <a:effectLst/>
                <a:uFillTx/>
                <a:latin typeface="Arial"/>
              </a:rPr>
              <a:t>Challenge 5 : Script d’injection</a:t>
            </a:r>
            <a:endParaRPr b="0" lang="fr-CH" sz="3000" strike="noStrike" u="none">
              <a:solidFill>
                <a:srgbClr val="000000"/>
              </a:solidFill>
              <a:effectLst/>
              <a:uFillTx/>
              <a:latin typeface="Arial"/>
            </a:endParaRPr>
          </a:p>
        </p:txBody>
      </p:sp>
      <p:sp>
        <p:nvSpPr>
          <p:cNvPr id="113" name="PlaceHolder 3"/>
          <p:cNvSpPr>
            <a:spLocks noGrp="1"/>
          </p:cNvSpPr>
          <p:nvPr>
            <p:ph/>
          </p:nvPr>
        </p:nvSpPr>
        <p:spPr>
          <a:xfrm>
            <a:off x="1271520" y="487440"/>
            <a:ext cx="7065000" cy="40212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CH" sz="1000" spc="201" strike="noStrike" u="none" cap="all">
                <a:solidFill>
                  <a:srgbClr val="e1251b"/>
                </a:solidFill>
                <a:effectLst/>
                <a:uFillTx/>
                <a:latin typeface="Arial"/>
                <a:ea typeface="Roboto"/>
              </a:rPr>
              <a:t>Conception d’un nouveau serious game autour du «Ethical Hacking»</a:t>
            </a:r>
            <a:endParaRPr b="0" lang="fr-CH" sz="1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1000" strike="noStrike" u="none">
              <a:solidFill>
                <a:srgbClr val="000000"/>
              </a:solidFill>
              <a:effectLst/>
              <a:uFillTx/>
              <a:latin typeface="Arial"/>
            </a:endParaRPr>
          </a:p>
        </p:txBody>
      </p:sp>
      <p:pic>
        <p:nvPicPr>
          <p:cNvPr id="114" name="Image 5" descr="Une image contenant Modèle réduit&#10;&#10;Le contenu généré par l’IA peut être incorrect."/>
          <p:cNvPicPr/>
          <p:nvPr/>
        </p:nvPicPr>
        <p:blipFill>
          <a:blip r:embed="rId1"/>
          <a:stretch/>
        </p:blipFill>
        <p:spPr>
          <a:xfrm>
            <a:off x="407880" y="1743480"/>
            <a:ext cx="5015160" cy="5015160"/>
          </a:xfrm>
          <a:prstGeom prst="rect">
            <a:avLst/>
          </a:prstGeom>
          <a:noFill/>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PlaceHolder 1"/>
          <p:cNvSpPr>
            <a:spLocks noGrp="1"/>
          </p:cNvSpPr>
          <p:nvPr>
            <p:ph/>
          </p:nvPr>
        </p:nvSpPr>
        <p:spPr>
          <a:xfrm>
            <a:off x="614880" y="2086920"/>
            <a:ext cx="5171040" cy="3054600"/>
          </a:xfrm>
          <a:prstGeom prst="rect">
            <a:avLst/>
          </a:prstGeom>
          <a:noFill/>
          <a:ln w="0">
            <a:noFill/>
          </a:ln>
        </p:spPr>
        <p:txBody>
          <a:bodyPr lIns="0" rIns="90000" tIns="45000" bIns="45000" anchor="t">
            <a:noAutofit/>
          </a:bodyPr>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Une fois dans le serveur, une page affiche un forum interne</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Le joueur réaliser une attaque XSS pour mettre le serveur hors service</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Compétences travaillées : Attaque XSS</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Ce challenge montre la gravité d’une entrée utilisateur non échappée</a:t>
            </a:r>
            <a:endParaRPr b="0" lang="fr-CH" sz="1800" strike="noStrike" u="none">
              <a:solidFill>
                <a:srgbClr val="000000"/>
              </a:solidFill>
              <a:effectLst/>
              <a:uFillTx/>
              <a:latin typeface="Arial"/>
            </a:endParaRPr>
          </a:p>
        </p:txBody>
      </p:sp>
      <p:sp>
        <p:nvSpPr>
          <p:cNvPr id="116" name="PlaceHolder 2"/>
          <p:cNvSpPr>
            <a:spLocks noGrp="1"/>
          </p:cNvSpPr>
          <p:nvPr>
            <p:ph/>
          </p:nvPr>
        </p:nvSpPr>
        <p:spPr>
          <a:xfrm>
            <a:off x="1271520" y="1233360"/>
            <a:ext cx="9648000" cy="509400"/>
          </a:xfrm>
          <a:prstGeom prst="rect">
            <a:avLst/>
          </a:prstGeom>
          <a:noFill/>
          <a:ln w="0">
            <a:noFill/>
          </a:ln>
        </p:spPr>
        <p:txBody>
          <a:bodyPr lIns="0" rIns="90000" tIns="45000" bIns="45000" anchor="t">
            <a:noAutofit/>
          </a:bodyPr>
          <a:p>
            <a:pPr indent="0" defTabSz="914400">
              <a:lnSpc>
                <a:spcPct val="90000"/>
              </a:lnSpc>
              <a:spcBef>
                <a:spcPts val="1001"/>
              </a:spcBef>
              <a:buNone/>
              <a:tabLst>
                <a:tab algn="l" pos="0"/>
              </a:tabLst>
            </a:pPr>
            <a:r>
              <a:rPr b="1" lang="fr-CH" sz="3000" strike="noStrike" u="none">
                <a:solidFill>
                  <a:srgbClr val="393b33"/>
                </a:solidFill>
                <a:effectLst/>
                <a:uFillTx/>
                <a:latin typeface="Arial"/>
              </a:rPr>
              <a:t>Challenge 6 : Chat KO</a:t>
            </a:r>
            <a:endParaRPr b="0" lang="fr-CH" sz="3000" strike="noStrike" u="none">
              <a:solidFill>
                <a:srgbClr val="000000"/>
              </a:solidFill>
              <a:effectLst/>
              <a:uFillTx/>
              <a:latin typeface="Arial"/>
            </a:endParaRPr>
          </a:p>
        </p:txBody>
      </p:sp>
      <p:sp>
        <p:nvSpPr>
          <p:cNvPr id="117" name="PlaceHolder 3"/>
          <p:cNvSpPr>
            <a:spLocks noGrp="1"/>
          </p:cNvSpPr>
          <p:nvPr>
            <p:ph/>
          </p:nvPr>
        </p:nvSpPr>
        <p:spPr>
          <a:xfrm>
            <a:off x="1271520" y="487440"/>
            <a:ext cx="7065000" cy="40212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CH" sz="1000" spc="201" strike="noStrike" u="none" cap="all">
                <a:solidFill>
                  <a:srgbClr val="e1251b"/>
                </a:solidFill>
                <a:effectLst/>
                <a:uFillTx/>
                <a:latin typeface="Arial"/>
                <a:ea typeface="Roboto"/>
              </a:rPr>
              <a:t>Conception d’un nouveau serious game autour du «Ethical Hacking»</a:t>
            </a:r>
            <a:endParaRPr b="0" lang="fr-CH" sz="1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1000" strike="noStrike" u="none">
              <a:solidFill>
                <a:srgbClr val="000000"/>
              </a:solidFill>
              <a:effectLst/>
              <a:uFillTx/>
              <a:latin typeface="Arial"/>
            </a:endParaRPr>
          </a:p>
        </p:txBody>
      </p:sp>
      <p:pic>
        <p:nvPicPr>
          <p:cNvPr id="118" name="Image 6" descr="Une image contenant texte, meubles, chaise, habits&#10;&#10;Le contenu généré par l’IA peut être incorrect."/>
          <p:cNvPicPr/>
          <p:nvPr/>
        </p:nvPicPr>
        <p:blipFill>
          <a:blip r:embed="rId1"/>
          <a:stretch/>
        </p:blipFill>
        <p:spPr>
          <a:xfrm>
            <a:off x="6405120" y="1188000"/>
            <a:ext cx="5669280" cy="5669280"/>
          </a:xfrm>
          <a:prstGeom prst="rect">
            <a:avLst/>
          </a:prstGeom>
          <a:noFill/>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PlaceHolder 1"/>
          <p:cNvSpPr>
            <a:spLocks noGrp="1"/>
          </p:cNvSpPr>
          <p:nvPr>
            <p:ph/>
          </p:nvPr>
        </p:nvSpPr>
        <p:spPr>
          <a:xfrm>
            <a:off x="6338160" y="2086920"/>
            <a:ext cx="5171040" cy="3054600"/>
          </a:xfrm>
          <a:prstGeom prst="rect">
            <a:avLst/>
          </a:prstGeom>
          <a:noFill/>
          <a:ln w="0">
            <a:noFill/>
          </a:ln>
        </p:spPr>
        <p:txBody>
          <a:bodyPr lIns="0" rIns="90000" tIns="45000" bIns="45000" anchor="t">
            <a:noAutofit/>
          </a:bodyPr>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Une fois leur serveur HS, le joueur doit identifier l’adresse IP de l’attaquant pour la bloquer.</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Le joueur va se connecter sur le VPN de l’hôpital afin d’ajouter l’IP à la liste noire du pare-feu</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Compétences travaillées : défense et journalisation de log</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Ce challenge montre l’importance de surveiller les logs et de gérer les adresses IP suspects</a:t>
            </a:r>
            <a:endParaRPr b="0" lang="fr-CH" sz="1800" strike="noStrike" u="none">
              <a:solidFill>
                <a:srgbClr val="000000"/>
              </a:solidFill>
              <a:effectLst/>
              <a:uFillTx/>
              <a:latin typeface="Arial"/>
            </a:endParaRPr>
          </a:p>
        </p:txBody>
      </p:sp>
      <p:sp>
        <p:nvSpPr>
          <p:cNvPr id="120" name="PlaceHolder 2"/>
          <p:cNvSpPr>
            <a:spLocks noGrp="1"/>
          </p:cNvSpPr>
          <p:nvPr>
            <p:ph/>
          </p:nvPr>
        </p:nvSpPr>
        <p:spPr>
          <a:xfrm>
            <a:off x="1271520" y="1233360"/>
            <a:ext cx="9648000" cy="509400"/>
          </a:xfrm>
          <a:prstGeom prst="rect">
            <a:avLst/>
          </a:prstGeom>
          <a:noFill/>
          <a:ln w="0">
            <a:noFill/>
          </a:ln>
        </p:spPr>
        <p:txBody>
          <a:bodyPr lIns="0" rIns="90000" tIns="45000" bIns="45000" anchor="t">
            <a:noAutofit/>
          </a:bodyPr>
          <a:p>
            <a:pPr indent="0" defTabSz="914400">
              <a:lnSpc>
                <a:spcPct val="90000"/>
              </a:lnSpc>
              <a:spcBef>
                <a:spcPts val="1001"/>
              </a:spcBef>
              <a:buNone/>
              <a:tabLst>
                <a:tab algn="l" pos="0"/>
              </a:tabLst>
            </a:pPr>
            <a:r>
              <a:rPr b="1" lang="fr-CH" sz="3000" strike="noStrike" u="none">
                <a:solidFill>
                  <a:srgbClr val="393b33"/>
                </a:solidFill>
                <a:effectLst/>
                <a:uFillTx/>
                <a:latin typeface="Arial"/>
              </a:rPr>
              <a:t>Challenge 7 : Blocage ciblé</a:t>
            </a:r>
            <a:endParaRPr b="0" lang="fr-CH" sz="3000" strike="noStrike" u="none">
              <a:solidFill>
                <a:srgbClr val="000000"/>
              </a:solidFill>
              <a:effectLst/>
              <a:uFillTx/>
              <a:latin typeface="Arial"/>
            </a:endParaRPr>
          </a:p>
        </p:txBody>
      </p:sp>
      <p:sp>
        <p:nvSpPr>
          <p:cNvPr id="121" name="PlaceHolder 3"/>
          <p:cNvSpPr>
            <a:spLocks noGrp="1"/>
          </p:cNvSpPr>
          <p:nvPr>
            <p:ph/>
          </p:nvPr>
        </p:nvSpPr>
        <p:spPr>
          <a:xfrm>
            <a:off x="1271520" y="487440"/>
            <a:ext cx="7065000" cy="40212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CH" sz="1000" spc="201" strike="noStrike" u="none" cap="all">
                <a:solidFill>
                  <a:srgbClr val="e1251b"/>
                </a:solidFill>
                <a:effectLst/>
                <a:uFillTx/>
                <a:latin typeface="Arial"/>
                <a:ea typeface="Roboto"/>
              </a:rPr>
              <a:t>Conception d’un nouveau serious game autour du «Ethical Hacking»</a:t>
            </a:r>
            <a:endParaRPr b="0" lang="fr-CH" sz="1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1000" strike="noStrike" u="none">
              <a:solidFill>
                <a:srgbClr val="000000"/>
              </a:solidFill>
              <a:effectLst/>
              <a:uFillTx/>
              <a:latin typeface="Arial"/>
            </a:endParaRPr>
          </a:p>
        </p:txBody>
      </p:sp>
      <p:pic>
        <p:nvPicPr>
          <p:cNvPr id="122" name="Image 6" descr="Une image contenant dessin, dessin humoristique, habits, croquis&#10;&#10;Le contenu généré par l’IA peut être incorrect."/>
          <p:cNvPicPr/>
          <p:nvPr/>
        </p:nvPicPr>
        <p:blipFill>
          <a:blip r:embed="rId1"/>
          <a:stretch/>
        </p:blipFill>
        <p:spPr>
          <a:xfrm>
            <a:off x="421200" y="1488600"/>
            <a:ext cx="5243760" cy="5243760"/>
          </a:xfrm>
          <a:prstGeom prst="rect">
            <a:avLst/>
          </a:prstGeom>
          <a:noFill/>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PlaceHolder 1"/>
          <p:cNvSpPr>
            <a:spLocks noGrp="1"/>
          </p:cNvSpPr>
          <p:nvPr>
            <p:ph/>
          </p:nvPr>
        </p:nvSpPr>
        <p:spPr>
          <a:xfrm>
            <a:off x="6338160" y="2086920"/>
            <a:ext cx="5171040" cy="3054600"/>
          </a:xfrm>
          <a:prstGeom prst="rect">
            <a:avLst/>
          </a:prstGeom>
          <a:noFill/>
          <a:ln w="0">
            <a:noFill/>
          </a:ln>
        </p:spPr>
        <p:txBody>
          <a:bodyPr lIns="0" rIns="90000" tIns="45000" bIns="45000" anchor="t">
            <a:noAutofit/>
          </a:bodyPr>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Ce scénario réaliste s’inspire de situation réaliste avec des attaques par randsomware</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Ce scénario mélange narration et apprentissage technique</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Approche progressive et immersive</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Permet d’aborder plusieurs aspects de la cybersécurité </a:t>
            </a:r>
            <a:endParaRPr b="0" lang="fr-CH" sz="1800" strike="noStrike" u="none">
              <a:solidFill>
                <a:srgbClr val="000000"/>
              </a:solidFill>
              <a:effectLst/>
              <a:uFillTx/>
              <a:latin typeface="Arial"/>
            </a:endParaRPr>
          </a:p>
        </p:txBody>
      </p:sp>
      <p:sp>
        <p:nvSpPr>
          <p:cNvPr id="124" name="PlaceHolder 2"/>
          <p:cNvSpPr>
            <a:spLocks noGrp="1"/>
          </p:cNvSpPr>
          <p:nvPr>
            <p:ph/>
          </p:nvPr>
        </p:nvSpPr>
        <p:spPr>
          <a:xfrm>
            <a:off x="1271520" y="1233360"/>
            <a:ext cx="9648000" cy="509400"/>
          </a:xfrm>
          <a:prstGeom prst="rect">
            <a:avLst/>
          </a:prstGeom>
          <a:noFill/>
          <a:ln w="0">
            <a:noFill/>
          </a:ln>
        </p:spPr>
        <p:txBody>
          <a:bodyPr lIns="0" rIns="90000" tIns="45000" bIns="45000" anchor="t">
            <a:noAutofit/>
          </a:bodyPr>
          <a:p>
            <a:pPr indent="0" defTabSz="914400">
              <a:lnSpc>
                <a:spcPct val="90000"/>
              </a:lnSpc>
              <a:spcBef>
                <a:spcPts val="1001"/>
              </a:spcBef>
              <a:buNone/>
              <a:tabLst>
                <a:tab algn="l" pos="0"/>
              </a:tabLst>
            </a:pPr>
            <a:r>
              <a:rPr b="1" lang="fr-CH" sz="3000" strike="noStrike" u="none">
                <a:solidFill>
                  <a:srgbClr val="393b33"/>
                </a:solidFill>
                <a:effectLst/>
                <a:uFillTx/>
                <a:latin typeface="Arial"/>
              </a:rPr>
              <a:t>Conclusion</a:t>
            </a:r>
            <a:endParaRPr b="0" lang="fr-CH" sz="3000" strike="noStrike" u="none">
              <a:solidFill>
                <a:srgbClr val="000000"/>
              </a:solidFill>
              <a:effectLst/>
              <a:uFillTx/>
              <a:latin typeface="Arial"/>
            </a:endParaRPr>
          </a:p>
        </p:txBody>
      </p:sp>
      <p:sp>
        <p:nvSpPr>
          <p:cNvPr id="125" name="PlaceHolder 3"/>
          <p:cNvSpPr>
            <a:spLocks noGrp="1"/>
          </p:cNvSpPr>
          <p:nvPr>
            <p:ph/>
          </p:nvPr>
        </p:nvSpPr>
        <p:spPr>
          <a:xfrm>
            <a:off x="1271520" y="487440"/>
            <a:ext cx="7065000" cy="40212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CH" sz="1000" spc="201" strike="noStrike" u="none" cap="all">
                <a:solidFill>
                  <a:srgbClr val="e1251b"/>
                </a:solidFill>
                <a:effectLst/>
                <a:uFillTx/>
                <a:latin typeface="Arial"/>
                <a:ea typeface="Roboto"/>
              </a:rPr>
              <a:t>Conception d’un nouveau serious game autour du «Ethical Hacking»</a:t>
            </a:r>
            <a:endParaRPr b="0" lang="fr-CH" sz="1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1000" strike="noStrike" u="none">
              <a:solidFill>
                <a:srgbClr val="000000"/>
              </a:solidFill>
              <a:effectLst/>
              <a:uFillTx/>
              <a:latin typeface="Arial"/>
            </a:endParaRPr>
          </a:p>
        </p:txBody>
      </p:sp>
      <p:pic>
        <p:nvPicPr>
          <p:cNvPr id="126" name="Image 5" descr="Une image contenant texte, habits, dessin humoristique, personne&#10;&#10;Le contenu généré par l’IA peut être incorrect."/>
          <p:cNvPicPr/>
          <p:nvPr/>
        </p:nvPicPr>
        <p:blipFill>
          <a:blip r:embed="rId1"/>
          <a:stretch/>
        </p:blipFill>
        <p:spPr>
          <a:xfrm>
            <a:off x="681840" y="1743480"/>
            <a:ext cx="4652280" cy="4652280"/>
          </a:xfrm>
          <a:prstGeom prst="rect">
            <a:avLst/>
          </a:prstGeom>
          <a:noFill/>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PlaceHolder 1"/>
          <p:cNvSpPr>
            <a:spLocks noGrp="1"/>
          </p:cNvSpPr>
          <p:nvPr>
            <p:ph/>
          </p:nvPr>
        </p:nvSpPr>
        <p:spPr>
          <a:xfrm>
            <a:off x="4619520" y="1140840"/>
            <a:ext cx="4607640" cy="4700520"/>
          </a:xfrm>
          <a:prstGeom prst="rect">
            <a:avLst/>
          </a:prstGeom>
          <a:noFill/>
          <a:ln w="0">
            <a:noFill/>
          </a:ln>
        </p:spPr>
        <p:txBody>
          <a:bodyPr lIns="108000" rIns="0" tIns="90000" bIns="46800" anchor="t">
            <a:noAutofit/>
          </a:bodyPr>
          <a:p>
            <a:pPr marL="514440" indent="-514440" defTabSz="914400">
              <a:lnSpc>
                <a:spcPct val="90000"/>
              </a:lnSpc>
              <a:spcBef>
                <a:spcPts val="1001"/>
              </a:spcBef>
              <a:buClr>
                <a:srgbClr val="393b33"/>
              </a:buClr>
              <a:buFont typeface="Arial"/>
              <a:buAutoNum type="arabicPeriod"/>
            </a:pPr>
            <a:r>
              <a:rPr b="0" lang="fr-CH" sz="2800" strike="noStrike" u="none">
                <a:solidFill>
                  <a:srgbClr val="393b33"/>
                </a:solidFill>
                <a:effectLst/>
                <a:uFillTx/>
                <a:latin typeface="Arial"/>
                <a:ea typeface="Roboto"/>
              </a:rPr>
              <a:t>Présentation du projet</a:t>
            </a:r>
            <a:endParaRPr b="0" lang="fr-CH" sz="2800" strike="noStrike" u="none">
              <a:solidFill>
                <a:srgbClr val="000000"/>
              </a:solidFill>
              <a:effectLst/>
              <a:uFillTx/>
              <a:latin typeface="Arial"/>
            </a:endParaRPr>
          </a:p>
          <a:p>
            <a:pPr marL="514440" indent="-514440" defTabSz="914400">
              <a:lnSpc>
                <a:spcPct val="90000"/>
              </a:lnSpc>
              <a:spcBef>
                <a:spcPts val="1001"/>
              </a:spcBef>
              <a:buClr>
                <a:srgbClr val="393b33"/>
              </a:buClr>
              <a:buFont typeface="Arial"/>
              <a:buAutoNum type="arabicPeriod"/>
            </a:pPr>
            <a:r>
              <a:rPr b="0" lang="fr-CH" sz="2800" strike="noStrike" u="none">
                <a:solidFill>
                  <a:srgbClr val="393b33"/>
                </a:solidFill>
                <a:effectLst/>
                <a:uFillTx/>
                <a:latin typeface="Arial"/>
                <a:ea typeface="Roboto"/>
              </a:rPr>
              <a:t>Choix du scénario</a:t>
            </a:r>
            <a:endParaRPr b="0" lang="fr-CH" sz="2800" strike="noStrike" u="none">
              <a:solidFill>
                <a:srgbClr val="000000"/>
              </a:solidFill>
              <a:effectLst/>
              <a:uFillTx/>
              <a:latin typeface="Arial"/>
            </a:endParaRPr>
          </a:p>
          <a:p>
            <a:pPr marL="514440" indent="-514440" defTabSz="914400">
              <a:lnSpc>
                <a:spcPct val="90000"/>
              </a:lnSpc>
              <a:spcBef>
                <a:spcPts val="1001"/>
              </a:spcBef>
              <a:buClr>
                <a:srgbClr val="393b33"/>
              </a:buClr>
              <a:buFont typeface="Arial"/>
              <a:buAutoNum type="arabicPeriod"/>
            </a:pPr>
            <a:r>
              <a:rPr b="0" lang="fr-CH" sz="2800" strike="noStrike" u="none">
                <a:solidFill>
                  <a:srgbClr val="393b33"/>
                </a:solidFill>
                <a:effectLst/>
                <a:uFillTx/>
                <a:latin typeface="Arial"/>
                <a:ea typeface="Roboto"/>
              </a:rPr>
              <a:t>Résumé du scénario</a:t>
            </a:r>
            <a:endParaRPr b="0" lang="fr-CH" sz="2800" strike="noStrike" u="none">
              <a:solidFill>
                <a:srgbClr val="000000"/>
              </a:solidFill>
              <a:effectLst/>
              <a:uFillTx/>
              <a:latin typeface="Arial"/>
            </a:endParaRPr>
          </a:p>
          <a:p>
            <a:pPr marL="514440" indent="-514440" defTabSz="914400">
              <a:lnSpc>
                <a:spcPct val="90000"/>
              </a:lnSpc>
              <a:spcBef>
                <a:spcPts val="1001"/>
              </a:spcBef>
              <a:buClr>
                <a:srgbClr val="393b33"/>
              </a:buClr>
              <a:buFont typeface="Arial"/>
              <a:buAutoNum type="arabicPeriod"/>
            </a:pPr>
            <a:r>
              <a:rPr b="0" lang="fr-CH" sz="2800" strike="noStrike" u="none">
                <a:solidFill>
                  <a:srgbClr val="393b33"/>
                </a:solidFill>
                <a:effectLst/>
                <a:uFillTx/>
                <a:latin typeface="Arial"/>
                <a:ea typeface="Roboto"/>
              </a:rPr>
              <a:t>Challenges</a:t>
            </a:r>
            <a:endParaRPr b="0" lang="fr-CH" sz="2800" strike="noStrike" u="none">
              <a:solidFill>
                <a:srgbClr val="000000"/>
              </a:solidFill>
              <a:effectLst/>
              <a:uFillTx/>
              <a:latin typeface="Arial"/>
            </a:endParaRPr>
          </a:p>
          <a:p>
            <a:pPr lvl="1" marL="914400" indent="-457200" defTabSz="914400">
              <a:lnSpc>
                <a:spcPct val="90000"/>
              </a:lnSpc>
              <a:spcBef>
                <a:spcPts val="499"/>
              </a:spcBef>
              <a:buClr>
                <a:srgbClr val="000000"/>
              </a:buClr>
              <a:buFont typeface="Arial"/>
              <a:buAutoNum type="arabicPeriod"/>
            </a:pPr>
            <a:r>
              <a:rPr b="0" lang="fr-CH" sz="2400" strike="noStrike" u="none">
                <a:solidFill>
                  <a:schemeClr val="dk1"/>
                </a:solidFill>
                <a:effectLst/>
                <a:uFillTx/>
                <a:latin typeface="Arial"/>
                <a:ea typeface="Roboto"/>
              </a:rPr>
              <a:t>Mail Contagieux</a:t>
            </a:r>
            <a:endParaRPr b="0" lang="fr-CH" sz="2400" strike="noStrike" u="none">
              <a:solidFill>
                <a:srgbClr val="000000"/>
              </a:solidFill>
              <a:effectLst/>
              <a:uFillTx/>
              <a:latin typeface="Arial"/>
            </a:endParaRPr>
          </a:p>
          <a:p>
            <a:pPr lvl="1" marL="914400" indent="-457200" defTabSz="914400">
              <a:lnSpc>
                <a:spcPct val="90000"/>
              </a:lnSpc>
              <a:spcBef>
                <a:spcPts val="499"/>
              </a:spcBef>
              <a:buClr>
                <a:srgbClr val="000000"/>
              </a:buClr>
              <a:buFont typeface="Arial"/>
              <a:buAutoNum type="arabicPeriod"/>
            </a:pPr>
            <a:r>
              <a:rPr b="0" lang="fr-CH" sz="2400" strike="noStrike" u="none">
                <a:solidFill>
                  <a:schemeClr val="dk1"/>
                </a:solidFill>
                <a:effectLst/>
                <a:uFillTx/>
                <a:latin typeface="Arial"/>
                <a:ea typeface="Roboto"/>
              </a:rPr>
              <a:t>Portail VPN Fantôme</a:t>
            </a:r>
            <a:endParaRPr b="0" lang="fr-CH" sz="2400" strike="noStrike" u="none">
              <a:solidFill>
                <a:srgbClr val="000000"/>
              </a:solidFill>
              <a:effectLst/>
              <a:uFillTx/>
              <a:latin typeface="Arial"/>
            </a:endParaRPr>
          </a:p>
          <a:p>
            <a:pPr lvl="1" marL="914400" indent="-457200" defTabSz="914400">
              <a:lnSpc>
                <a:spcPct val="90000"/>
              </a:lnSpc>
              <a:spcBef>
                <a:spcPts val="499"/>
              </a:spcBef>
              <a:buClr>
                <a:srgbClr val="000000"/>
              </a:buClr>
              <a:buFont typeface="Arial"/>
              <a:buAutoNum type="arabicPeriod"/>
            </a:pPr>
            <a:r>
              <a:rPr b="0" lang="fr-CH" sz="2400" strike="noStrike" u="none">
                <a:solidFill>
                  <a:schemeClr val="dk1"/>
                </a:solidFill>
                <a:effectLst/>
                <a:uFillTx/>
                <a:latin typeface="Arial"/>
                <a:ea typeface="Roboto"/>
              </a:rPr>
              <a:t>Archives</a:t>
            </a:r>
            <a:endParaRPr b="0" lang="fr-CH" sz="2400" strike="noStrike" u="none">
              <a:solidFill>
                <a:srgbClr val="000000"/>
              </a:solidFill>
              <a:effectLst/>
              <a:uFillTx/>
              <a:latin typeface="Arial"/>
            </a:endParaRPr>
          </a:p>
          <a:p>
            <a:pPr lvl="1" marL="914400" indent="-457200" defTabSz="914400">
              <a:lnSpc>
                <a:spcPct val="90000"/>
              </a:lnSpc>
              <a:spcBef>
                <a:spcPts val="499"/>
              </a:spcBef>
              <a:buClr>
                <a:srgbClr val="000000"/>
              </a:buClr>
              <a:buFont typeface="Arial"/>
              <a:buAutoNum type="arabicPeriod"/>
            </a:pPr>
            <a:r>
              <a:rPr b="0" lang="fr-CH" sz="2400" strike="noStrike" u="none">
                <a:solidFill>
                  <a:schemeClr val="dk1"/>
                </a:solidFill>
                <a:effectLst/>
                <a:uFillTx/>
                <a:latin typeface="Arial"/>
                <a:ea typeface="Roboto"/>
              </a:rPr>
              <a:t>Clé cachée dans les commentaires</a:t>
            </a:r>
            <a:endParaRPr b="0" lang="fr-CH" sz="2400" strike="noStrike" u="none">
              <a:solidFill>
                <a:srgbClr val="000000"/>
              </a:solidFill>
              <a:effectLst/>
              <a:uFillTx/>
              <a:latin typeface="Arial"/>
            </a:endParaRPr>
          </a:p>
          <a:p>
            <a:pPr lvl="1" marL="914400" indent="-457200" defTabSz="914400">
              <a:lnSpc>
                <a:spcPct val="90000"/>
              </a:lnSpc>
              <a:spcBef>
                <a:spcPts val="499"/>
              </a:spcBef>
              <a:buClr>
                <a:srgbClr val="000000"/>
              </a:buClr>
              <a:buFont typeface="Arial"/>
              <a:buAutoNum type="arabicPeriod"/>
            </a:pPr>
            <a:r>
              <a:rPr b="0" lang="fr-CH" sz="2400" strike="noStrike" u="none">
                <a:solidFill>
                  <a:schemeClr val="dk1"/>
                </a:solidFill>
                <a:effectLst/>
                <a:uFillTx/>
                <a:latin typeface="Arial"/>
                <a:ea typeface="Roboto"/>
              </a:rPr>
              <a:t>Script d’infection</a:t>
            </a:r>
            <a:endParaRPr b="0" lang="fr-CH" sz="2400" strike="noStrike" u="none">
              <a:solidFill>
                <a:srgbClr val="000000"/>
              </a:solidFill>
              <a:effectLst/>
              <a:uFillTx/>
              <a:latin typeface="Arial"/>
            </a:endParaRPr>
          </a:p>
          <a:p>
            <a:pPr lvl="1" marL="914400" indent="-457200" defTabSz="914400">
              <a:lnSpc>
                <a:spcPct val="90000"/>
              </a:lnSpc>
              <a:spcBef>
                <a:spcPts val="499"/>
              </a:spcBef>
              <a:buClr>
                <a:srgbClr val="000000"/>
              </a:buClr>
              <a:buFont typeface="Arial"/>
              <a:buAutoNum type="arabicPeriod"/>
            </a:pPr>
            <a:r>
              <a:rPr b="0" lang="fr-CH" sz="2400" strike="noStrike" u="none">
                <a:solidFill>
                  <a:schemeClr val="dk1"/>
                </a:solidFill>
                <a:effectLst/>
                <a:uFillTx/>
                <a:latin typeface="Arial"/>
                <a:ea typeface="Roboto"/>
              </a:rPr>
              <a:t>Chat KO</a:t>
            </a:r>
            <a:endParaRPr b="0" lang="fr-CH" sz="2400" strike="noStrike" u="none">
              <a:solidFill>
                <a:srgbClr val="000000"/>
              </a:solidFill>
              <a:effectLst/>
              <a:uFillTx/>
              <a:latin typeface="Arial"/>
            </a:endParaRPr>
          </a:p>
          <a:p>
            <a:pPr lvl="1" marL="914400" indent="-457200" defTabSz="914400">
              <a:lnSpc>
                <a:spcPct val="90000"/>
              </a:lnSpc>
              <a:spcBef>
                <a:spcPts val="499"/>
              </a:spcBef>
              <a:buClr>
                <a:srgbClr val="000000"/>
              </a:buClr>
              <a:buFont typeface="Arial"/>
              <a:buAutoNum type="arabicPeriod"/>
            </a:pPr>
            <a:r>
              <a:rPr b="0" lang="fr-CH" sz="2400" strike="noStrike" u="none">
                <a:solidFill>
                  <a:schemeClr val="dk1"/>
                </a:solidFill>
                <a:effectLst/>
                <a:uFillTx/>
                <a:latin typeface="Arial"/>
                <a:ea typeface="Roboto"/>
              </a:rPr>
              <a:t>Blocage ciblé</a:t>
            </a:r>
            <a:endParaRPr b="0" lang="fr-CH" sz="2400" strike="noStrike" u="none">
              <a:solidFill>
                <a:srgbClr val="000000"/>
              </a:solidFill>
              <a:effectLst/>
              <a:uFillTx/>
              <a:latin typeface="Arial"/>
            </a:endParaRPr>
          </a:p>
          <a:p>
            <a:pPr indent="0" defTabSz="914400">
              <a:lnSpc>
                <a:spcPct val="90000"/>
              </a:lnSpc>
              <a:spcBef>
                <a:spcPts val="499"/>
              </a:spcBef>
              <a:buNone/>
              <a:tabLst>
                <a:tab algn="l" pos="0"/>
              </a:tabLst>
            </a:pPr>
            <a:endParaRPr b="0" lang="fr-CH" sz="2400" strike="noStrike" u="none">
              <a:solidFill>
                <a:srgbClr val="000000"/>
              </a:solidFill>
              <a:effectLst/>
              <a:uFillTx/>
              <a:latin typeface="Arial"/>
            </a:endParaRPr>
          </a:p>
        </p:txBody>
      </p:sp>
      <p:sp>
        <p:nvSpPr>
          <p:cNvPr id="77" name="PlaceHolder 2"/>
          <p:cNvSpPr>
            <a:spLocks noGrp="1"/>
          </p:cNvSpPr>
          <p:nvPr>
            <p:ph/>
          </p:nvPr>
        </p:nvSpPr>
        <p:spPr>
          <a:xfrm>
            <a:off x="1308240" y="1233360"/>
            <a:ext cx="2915640" cy="448920"/>
          </a:xfrm>
          <a:prstGeom prst="rect">
            <a:avLst/>
          </a:prstGeom>
          <a:noFill/>
          <a:ln w="0">
            <a:noFill/>
          </a:ln>
        </p:spPr>
        <p:txBody>
          <a:bodyPr lIns="0" rIns="108000" tIns="0" bIns="0" anchor="t">
            <a:noAutofit/>
          </a:bodyPr>
          <a:p>
            <a:pPr indent="0" defTabSz="914400">
              <a:lnSpc>
                <a:spcPct val="90000"/>
              </a:lnSpc>
              <a:spcBef>
                <a:spcPts val="1001"/>
              </a:spcBef>
              <a:buNone/>
              <a:tabLst>
                <a:tab algn="l" pos="0"/>
              </a:tabLst>
            </a:pPr>
            <a:r>
              <a:rPr b="1" lang="fr-FR" sz="3000" strike="noStrike" u="none">
                <a:solidFill>
                  <a:srgbClr val="393b33"/>
                </a:solidFill>
                <a:effectLst/>
                <a:uFillTx/>
                <a:latin typeface="Arial"/>
              </a:rPr>
              <a:t>Sommaire</a:t>
            </a:r>
            <a:endParaRPr b="0" lang="fr-CH" sz="3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PlaceHolder 1"/>
          <p:cNvSpPr>
            <a:spLocks noGrp="1"/>
          </p:cNvSpPr>
          <p:nvPr>
            <p:ph/>
          </p:nvPr>
        </p:nvSpPr>
        <p:spPr>
          <a:xfrm>
            <a:off x="774000" y="2086920"/>
            <a:ext cx="5644080" cy="3754440"/>
          </a:xfrm>
          <a:prstGeom prst="rect">
            <a:avLst/>
          </a:prstGeom>
          <a:noFill/>
          <a:ln w="0">
            <a:noFill/>
          </a:ln>
        </p:spPr>
        <p:txBody>
          <a:bodyPr lIns="0" rIns="90000" tIns="45000" bIns="45000" anchor="t">
            <a:noAutofit/>
          </a:bodyPr>
          <a:p>
            <a:pPr marL="285840" indent="-285840" defTabSz="914400">
              <a:lnSpc>
                <a:spcPct val="100000"/>
              </a:lnSpc>
              <a:spcBef>
                <a:spcPts val="2801"/>
              </a:spcBef>
              <a:buClr>
                <a:srgbClr val="393b33"/>
              </a:buClr>
              <a:buFont typeface="Arial"/>
              <a:buChar char="•"/>
            </a:pPr>
            <a:r>
              <a:rPr b="0" lang="fr-CH" sz="1800" strike="noStrike" u="none">
                <a:solidFill>
                  <a:srgbClr val="393b33"/>
                </a:solidFill>
                <a:effectLst/>
                <a:uFillTx/>
                <a:latin typeface="Arial"/>
              </a:rPr>
              <a:t>Augmentation de l’intérêt sur la cybersécurité</a:t>
            </a:r>
            <a:endParaRPr b="0" lang="fr-CH" sz="1800" strike="noStrike" u="none">
              <a:solidFill>
                <a:srgbClr val="000000"/>
              </a:solidFill>
              <a:effectLst/>
              <a:uFillTx/>
              <a:latin typeface="Arial"/>
            </a:endParaRPr>
          </a:p>
          <a:p>
            <a:pPr marL="285840" indent="-285840" defTabSz="914400">
              <a:lnSpc>
                <a:spcPct val="100000"/>
              </a:lnSpc>
              <a:spcBef>
                <a:spcPts val="2801"/>
              </a:spcBef>
              <a:buClr>
                <a:srgbClr val="393b33"/>
              </a:buClr>
              <a:buFont typeface="Arial"/>
              <a:buChar char="•"/>
            </a:pPr>
            <a:r>
              <a:rPr b="0" lang="fr-CH" sz="1800" strike="noStrike" u="none">
                <a:solidFill>
                  <a:srgbClr val="393b33"/>
                </a:solidFill>
                <a:effectLst/>
                <a:uFillTx/>
                <a:latin typeface="Arial"/>
              </a:rPr>
              <a:t>Potentiel des serious games pour rendre l’apprentissage ludique</a:t>
            </a:r>
            <a:endParaRPr b="0" lang="fr-CH" sz="1800" strike="noStrike" u="none">
              <a:solidFill>
                <a:srgbClr val="000000"/>
              </a:solidFill>
              <a:effectLst/>
              <a:uFillTx/>
              <a:latin typeface="Arial"/>
            </a:endParaRPr>
          </a:p>
          <a:p>
            <a:pPr marL="285840" indent="-285840" defTabSz="914400">
              <a:lnSpc>
                <a:spcPct val="100000"/>
              </a:lnSpc>
              <a:spcBef>
                <a:spcPts val="2801"/>
              </a:spcBef>
              <a:buClr>
                <a:srgbClr val="393b33"/>
              </a:buClr>
              <a:buFont typeface="Arial"/>
              <a:buChar char="•"/>
            </a:pPr>
            <a:r>
              <a:rPr b="0" lang="fr-CH" sz="1800" strike="noStrike" u="none">
                <a:solidFill>
                  <a:srgbClr val="393b33"/>
                </a:solidFill>
                <a:effectLst/>
                <a:uFillTx/>
                <a:latin typeface="Arial"/>
              </a:rPr>
              <a:t>«Shana a disparu» a eu un grand succès mais trop de personnes l’ont complété et terminé</a:t>
            </a:r>
            <a:endParaRPr b="0" lang="fr-CH" sz="1800" strike="noStrike" u="none">
              <a:solidFill>
                <a:srgbClr val="000000"/>
              </a:solidFill>
              <a:effectLst/>
              <a:uFillTx/>
              <a:latin typeface="Arial"/>
            </a:endParaRPr>
          </a:p>
          <a:p>
            <a:pPr marL="285840" indent="-285840" defTabSz="914400">
              <a:lnSpc>
                <a:spcPct val="100000"/>
              </a:lnSpc>
              <a:spcBef>
                <a:spcPts val="2801"/>
              </a:spcBef>
              <a:buClr>
                <a:srgbClr val="393b33"/>
              </a:buClr>
              <a:buFont typeface="Arial"/>
              <a:buChar char="•"/>
            </a:pPr>
            <a:r>
              <a:rPr b="0" lang="fr-CH" sz="1800" strike="noStrike" u="none">
                <a:solidFill>
                  <a:srgbClr val="393b33"/>
                </a:solidFill>
                <a:effectLst/>
                <a:uFillTx/>
                <a:latin typeface="Arial"/>
              </a:rPr>
              <a:t>Objectif : créer un nouveau serious game avec une approche narrative tout en proposant des challenges techniques</a:t>
            </a:r>
            <a:endParaRPr b="0" lang="fr-CH" sz="1800" strike="noStrike" u="none">
              <a:solidFill>
                <a:srgbClr val="000000"/>
              </a:solidFill>
              <a:effectLst/>
              <a:uFillTx/>
              <a:latin typeface="Arial"/>
            </a:endParaRPr>
          </a:p>
        </p:txBody>
      </p:sp>
      <p:sp>
        <p:nvSpPr>
          <p:cNvPr id="79" name="PlaceHolder 2"/>
          <p:cNvSpPr>
            <a:spLocks noGrp="1"/>
          </p:cNvSpPr>
          <p:nvPr>
            <p:ph/>
          </p:nvPr>
        </p:nvSpPr>
        <p:spPr>
          <a:xfrm>
            <a:off x="1271520" y="1233360"/>
            <a:ext cx="9648000" cy="509400"/>
          </a:xfrm>
          <a:prstGeom prst="rect">
            <a:avLst/>
          </a:prstGeom>
          <a:noFill/>
          <a:ln w="0">
            <a:noFill/>
          </a:ln>
        </p:spPr>
        <p:txBody>
          <a:bodyPr lIns="0" rIns="90000" tIns="45000" bIns="45000" anchor="t">
            <a:noAutofit/>
          </a:bodyPr>
          <a:p>
            <a:pPr indent="0" defTabSz="914400">
              <a:lnSpc>
                <a:spcPct val="90000"/>
              </a:lnSpc>
              <a:spcBef>
                <a:spcPts val="1001"/>
              </a:spcBef>
              <a:buNone/>
              <a:tabLst>
                <a:tab algn="l" pos="0"/>
              </a:tabLst>
            </a:pPr>
            <a:r>
              <a:rPr b="1" lang="fr-CH" sz="3000" strike="noStrike" u="none">
                <a:solidFill>
                  <a:srgbClr val="393b33"/>
                </a:solidFill>
                <a:effectLst/>
                <a:uFillTx/>
                <a:latin typeface="Arial"/>
              </a:rPr>
              <a:t>Présentation du projet</a:t>
            </a:r>
            <a:endParaRPr b="0" lang="fr-CH" sz="3000" strike="noStrike" u="none">
              <a:solidFill>
                <a:srgbClr val="000000"/>
              </a:solidFill>
              <a:effectLst/>
              <a:uFillTx/>
              <a:latin typeface="Arial"/>
            </a:endParaRPr>
          </a:p>
        </p:txBody>
      </p:sp>
      <p:sp>
        <p:nvSpPr>
          <p:cNvPr id="80" name="PlaceHolder 3"/>
          <p:cNvSpPr>
            <a:spLocks noGrp="1"/>
          </p:cNvSpPr>
          <p:nvPr>
            <p:ph/>
          </p:nvPr>
        </p:nvSpPr>
        <p:spPr>
          <a:xfrm>
            <a:off x="1271520" y="487440"/>
            <a:ext cx="7065000" cy="40212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CH" sz="1000" spc="201" strike="noStrike" u="none" cap="all">
                <a:solidFill>
                  <a:srgbClr val="e1251b"/>
                </a:solidFill>
                <a:effectLst/>
                <a:uFillTx/>
                <a:latin typeface="Arial"/>
                <a:ea typeface="Roboto"/>
              </a:rPr>
              <a:t>Conception d’un nouveau serious game autour du «Ethical Hacking»</a:t>
            </a:r>
            <a:endParaRPr b="0" lang="fr-CH" sz="1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1000" strike="noStrike" u="none">
              <a:solidFill>
                <a:srgbClr val="000000"/>
              </a:solidFill>
              <a:effectLst/>
              <a:uFillTx/>
              <a:latin typeface="Arial"/>
            </a:endParaRPr>
          </a:p>
        </p:txBody>
      </p:sp>
      <p:pic>
        <p:nvPicPr>
          <p:cNvPr id="81" name="Image 5" descr="Une image contenant habits, dessin humoristique, capture d’écran, personne&#10;&#10;Le contenu généré par l’IA peut être incorrect."/>
          <p:cNvPicPr/>
          <p:nvPr/>
        </p:nvPicPr>
        <p:blipFill>
          <a:blip r:embed="rId1"/>
          <a:stretch/>
        </p:blipFill>
        <p:spPr>
          <a:xfrm>
            <a:off x="6607080" y="1408680"/>
            <a:ext cx="4961160" cy="4961160"/>
          </a:xfrm>
          <a:prstGeom prst="rect">
            <a:avLst/>
          </a:prstGeom>
          <a:noFill/>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PlaceHolder 1"/>
          <p:cNvSpPr>
            <a:spLocks noGrp="1"/>
          </p:cNvSpPr>
          <p:nvPr>
            <p:ph/>
          </p:nvPr>
        </p:nvSpPr>
        <p:spPr>
          <a:xfrm>
            <a:off x="1271520" y="1233360"/>
            <a:ext cx="9648000" cy="509400"/>
          </a:xfrm>
          <a:prstGeom prst="rect">
            <a:avLst/>
          </a:prstGeom>
          <a:noFill/>
          <a:ln w="0">
            <a:noFill/>
          </a:ln>
        </p:spPr>
        <p:txBody>
          <a:bodyPr lIns="0" rIns="90000" tIns="45000" bIns="45000" anchor="t">
            <a:noAutofit/>
          </a:bodyPr>
          <a:p>
            <a:pPr indent="0" defTabSz="914400">
              <a:lnSpc>
                <a:spcPct val="90000"/>
              </a:lnSpc>
              <a:spcBef>
                <a:spcPts val="1001"/>
              </a:spcBef>
              <a:buNone/>
              <a:tabLst>
                <a:tab algn="l" pos="0"/>
              </a:tabLst>
            </a:pPr>
            <a:r>
              <a:rPr b="1" lang="fr-CH" sz="3000" strike="noStrike" u="none">
                <a:solidFill>
                  <a:srgbClr val="393b33"/>
                </a:solidFill>
                <a:effectLst/>
                <a:uFillTx/>
                <a:latin typeface="Arial"/>
              </a:rPr>
              <a:t>Choix du scénario</a:t>
            </a:r>
            <a:endParaRPr b="0" lang="fr-CH" sz="3000" strike="noStrike" u="none">
              <a:solidFill>
                <a:srgbClr val="000000"/>
              </a:solidFill>
              <a:effectLst/>
              <a:uFillTx/>
              <a:latin typeface="Arial"/>
            </a:endParaRPr>
          </a:p>
        </p:txBody>
      </p:sp>
      <p:sp>
        <p:nvSpPr>
          <p:cNvPr id="83" name="PlaceHolder 2"/>
          <p:cNvSpPr>
            <a:spLocks noGrp="1"/>
          </p:cNvSpPr>
          <p:nvPr>
            <p:ph/>
          </p:nvPr>
        </p:nvSpPr>
        <p:spPr>
          <a:xfrm>
            <a:off x="1271520" y="487440"/>
            <a:ext cx="7065000" cy="40212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CH" sz="1000" spc="201" strike="noStrike" u="none" cap="all">
                <a:solidFill>
                  <a:srgbClr val="e1251b"/>
                </a:solidFill>
                <a:effectLst/>
                <a:uFillTx/>
                <a:latin typeface="Arial"/>
                <a:ea typeface="Roboto"/>
              </a:rPr>
              <a:t>Conception d’un nouveau serious game autour du «Ethical Hacking»</a:t>
            </a:r>
            <a:endParaRPr b="0" lang="fr-CH" sz="1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1000" strike="noStrike" u="none">
              <a:solidFill>
                <a:srgbClr val="000000"/>
              </a:solidFill>
              <a:effectLst/>
              <a:uFillTx/>
              <a:latin typeface="Arial"/>
            </a:endParaRPr>
          </a:p>
        </p:txBody>
      </p:sp>
      <p:sp>
        <p:nvSpPr>
          <p:cNvPr id="84" name="PlaceHolder 3"/>
          <p:cNvSpPr>
            <a:spLocks noGrp="1"/>
          </p:cNvSpPr>
          <p:nvPr>
            <p:ph/>
          </p:nvPr>
        </p:nvSpPr>
        <p:spPr>
          <a:xfrm>
            <a:off x="691560" y="4293360"/>
            <a:ext cx="2647440" cy="1044360"/>
          </a:xfrm>
          <a:prstGeom prst="rect">
            <a:avLst/>
          </a:prstGeom>
          <a:noFill/>
          <a:ln w="0">
            <a:noFill/>
          </a:ln>
        </p:spPr>
        <p:txBody>
          <a:bodyPr lIns="0" rIns="90000" tIns="45000" bIns="45000" anchor="t">
            <a:noAutofit/>
          </a:bodyPr>
          <a:p>
            <a:pPr indent="0" algn="ctr" defTabSz="914400">
              <a:lnSpc>
                <a:spcPct val="100000"/>
              </a:lnSpc>
              <a:spcBef>
                <a:spcPts val="1001"/>
              </a:spcBef>
              <a:buNone/>
              <a:tabLst>
                <a:tab algn="l" pos="0"/>
              </a:tabLst>
            </a:pPr>
            <a:r>
              <a:rPr b="1" lang="fr-FR" sz="1800" strike="noStrike" u="none">
                <a:solidFill>
                  <a:srgbClr val="393b33"/>
                </a:solidFill>
                <a:effectLst/>
                <a:uFillTx/>
                <a:latin typeface="Arial"/>
              </a:rPr>
              <a:t>Scénario réaliste</a:t>
            </a:r>
            <a:endParaRPr b="0" lang="fr-CH" sz="1800" strike="noStrike" u="none">
              <a:solidFill>
                <a:srgbClr val="000000"/>
              </a:solidFill>
              <a:effectLst/>
              <a:uFillTx/>
              <a:latin typeface="Arial"/>
            </a:endParaRPr>
          </a:p>
          <a:p>
            <a:pPr indent="0" algn="ctr" defTabSz="914400">
              <a:lnSpc>
                <a:spcPct val="100000"/>
              </a:lnSpc>
              <a:spcBef>
                <a:spcPts val="1001"/>
              </a:spcBef>
              <a:buNone/>
              <a:tabLst>
                <a:tab algn="l" pos="0"/>
              </a:tabLst>
            </a:pPr>
            <a:r>
              <a:rPr b="1" i="1" lang="fr-FR" sz="1800" strike="noStrike" u="none">
                <a:solidFill>
                  <a:srgbClr val="393b33"/>
                </a:solidFill>
                <a:effectLst/>
                <a:uFillTx/>
                <a:latin typeface="Arial"/>
              </a:rPr>
              <a:t>Black out dans le Centre Hospitalier Horizon Santé</a:t>
            </a:r>
            <a:endParaRPr b="0" lang="fr-CH" sz="1800" strike="noStrike" u="none">
              <a:solidFill>
                <a:srgbClr val="000000"/>
              </a:solidFill>
              <a:effectLst/>
              <a:uFillTx/>
              <a:latin typeface="Arial"/>
            </a:endParaRPr>
          </a:p>
          <a:p>
            <a:pPr indent="0" algn="ctr" defTabSz="914400">
              <a:lnSpc>
                <a:spcPct val="100000"/>
              </a:lnSpc>
              <a:spcBef>
                <a:spcPts val="1001"/>
              </a:spcBef>
              <a:buNone/>
              <a:tabLst>
                <a:tab algn="l" pos="0"/>
              </a:tabLst>
            </a:pPr>
            <a:r>
              <a:rPr b="0" lang="fr-FR" sz="1800" strike="noStrike" u="none">
                <a:solidFill>
                  <a:srgbClr val="393b33"/>
                </a:solidFill>
                <a:effectLst/>
                <a:uFillTx/>
                <a:latin typeface="Arial"/>
              </a:rPr>
              <a:t>Randsomware dans un milieu hospitalier</a:t>
            </a:r>
            <a:endParaRPr b="0" lang="fr-CH" sz="1800" strike="noStrike" u="none">
              <a:solidFill>
                <a:srgbClr val="000000"/>
              </a:solidFill>
              <a:effectLst/>
              <a:uFillTx/>
              <a:latin typeface="Arial"/>
            </a:endParaRPr>
          </a:p>
        </p:txBody>
      </p:sp>
      <p:pic>
        <p:nvPicPr>
          <p:cNvPr id="85" name="Graphique 8" descr="Visage d'extraterrestre avec un remplissage uni"/>
          <p:cNvPicPr/>
          <p:nvPr/>
        </p:nvPicPr>
        <p:blipFill>
          <a:blip r:embed="rId1">
            <a:extLst>
              <a:ext uri="{96DAC541-7B7A-43D3-8B79-37D633B846F1}">
                <asvg:svgBlip xmlns:asvg="http://schemas.microsoft.com/office/drawing/2016/SVG/main" r:embed="rId2"/>
              </a:ext>
            </a:extLst>
          </a:blip>
          <a:stretch/>
        </p:blipFill>
        <p:spPr>
          <a:xfrm>
            <a:off x="9432360" y="2305080"/>
            <a:ext cx="1487520" cy="1487520"/>
          </a:xfrm>
          <a:prstGeom prst="rect">
            <a:avLst/>
          </a:prstGeom>
          <a:noFill/>
          <a:ln w="0">
            <a:noFill/>
          </a:ln>
        </p:spPr>
      </p:pic>
      <p:pic>
        <p:nvPicPr>
          <p:cNvPr id="86" name="Graphique 10" descr="Homme détective avec un remplissage uni"/>
          <p:cNvPicPr/>
          <p:nvPr/>
        </p:nvPicPr>
        <p:blipFill>
          <a:blip r:embed="rId3">
            <a:extLst>
              <a:ext uri="{96DAC541-7B7A-43D3-8B79-37D633B846F1}">
                <asvg:svgBlip xmlns:asvg="http://schemas.microsoft.com/office/drawing/2016/SVG/main" r:embed="rId4"/>
              </a:ext>
            </a:extLst>
          </a:blip>
          <a:stretch/>
        </p:blipFill>
        <p:spPr>
          <a:xfrm>
            <a:off x="5351760" y="2372760"/>
            <a:ext cx="1487520" cy="1487520"/>
          </a:xfrm>
          <a:prstGeom prst="rect">
            <a:avLst/>
          </a:prstGeom>
          <a:noFill/>
          <a:ln w="0">
            <a:noFill/>
          </a:ln>
        </p:spPr>
      </p:pic>
      <p:pic>
        <p:nvPicPr>
          <p:cNvPr id="87" name="Graphique 12" descr="Pansement avec un remplissage uni"/>
          <p:cNvPicPr/>
          <p:nvPr/>
        </p:nvPicPr>
        <p:blipFill>
          <a:blip r:embed="rId5">
            <a:extLst>
              <a:ext uri="{96DAC541-7B7A-43D3-8B79-37D633B846F1}">
                <asvg:svgBlip xmlns:asvg="http://schemas.microsoft.com/office/drawing/2016/SVG/main" r:embed="rId6"/>
              </a:ext>
            </a:extLst>
          </a:blip>
          <a:stretch/>
        </p:blipFill>
        <p:spPr>
          <a:xfrm>
            <a:off x="1271520" y="2367360"/>
            <a:ext cx="1487520" cy="1487520"/>
          </a:xfrm>
          <a:prstGeom prst="rect">
            <a:avLst/>
          </a:prstGeom>
          <a:noFill/>
          <a:ln w="0">
            <a:noFill/>
          </a:ln>
        </p:spPr>
      </p:pic>
      <p:sp>
        <p:nvSpPr>
          <p:cNvPr id="88" name="Espace réservé du texte 6"/>
          <p:cNvSpPr/>
          <p:nvPr/>
        </p:nvSpPr>
        <p:spPr>
          <a:xfrm>
            <a:off x="4772160" y="4293360"/>
            <a:ext cx="2647440" cy="1314720"/>
          </a:xfrm>
          <a:prstGeom prst="rect">
            <a:avLst/>
          </a:prstGeom>
          <a:noFill/>
          <a:ln w="0">
            <a:noFill/>
          </a:ln>
        </p:spPr>
        <p:style>
          <a:lnRef idx="0"/>
          <a:fillRef idx="0"/>
          <a:effectRef idx="0"/>
          <a:fontRef idx="minor"/>
        </p:style>
        <p:txBody>
          <a:bodyPr lIns="0" rIns="90000" tIns="45000" bIns="45000" anchor="t">
            <a:noAutofit/>
          </a:bodyPr>
          <a:p>
            <a:pPr algn="ctr" defTabSz="914400">
              <a:lnSpc>
                <a:spcPct val="100000"/>
              </a:lnSpc>
              <a:spcBef>
                <a:spcPts val="1001"/>
              </a:spcBef>
              <a:tabLst>
                <a:tab algn="l" pos="0"/>
              </a:tabLst>
            </a:pPr>
            <a:r>
              <a:rPr b="1" lang="fr-FR" sz="1800" strike="noStrike" u="none">
                <a:solidFill>
                  <a:srgbClr val="393b33"/>
                </a:solidFill>
                <a:effectLst/>
                <a:uFillTx/>
                <a:latin typeface="Arial"/>
              </a:rPr>
              <a:t>Scénario aventure</a:t>
            </a:r>
            <a:endParaRPr b="0" lang="fr-CH" sz="1800" strike="noStrike" u="none">
              <a:solidFill>
                <a:srgbClr val="000000"/>
              </a:solidFill>
              <a:effectLst/>
              <a:uFillTx/>
              <a:latin typeface="Arial"/>
            </a:endParaRPr>
          </a:p>
          <a:p>
            <a:pPr algn="ctr" defTabSz="914400">
              <a:lnSpc>
                <a:spcPct val="100000"/>
              </a:lnSpc>
              <a:spcBef>
                <a:spcPts val="1001"/>
              </a:spcBef>
              <a:tabLst>
                <a:tab algn="l" pos="0"/>
              </a:tabLst>
            </a:pPr>
            <a:r>
              <a:rPr b="1" i="1" lang="fr-FR" sz="1800" strike="noStrike" u="none">
                <a:solidFill>
                  <a:srgbClr val="393b33"/>
                </a:solidFill>
                <a:effectLst/>
                <a:uFillTx/>
                <a:latin typeface="Arial"/>
              </a:rPr>
              <a:t>Opération « CipherFox » Infiltration</a:t>
            </a:r>
            <a:endParaRPr b="0" lang="fr-CH" sz="1800" strike="noStrike" u="none">
              <a:solidFill>
                <a:srgbClr val="000000"/>
              </a:solidFill>
              <a:effectLst/>
              <a:uFillTx/>
              <a:latin typeface="Arial"/>
            </a:endParaRPr>
          </a:p>
          <a:p>
            <a:pPr algn="ctr" defTabSz="914400">
              <a:lnSpc>
                <a:spcPct val="100000"/>
              </a:lnSpc>
              <a:spcBef>
                <a:spcPts val="1001"/>
              </a:spcBef>
              <a:tabLst>
                <a:tab algn="l" pos="0"/>
              </a:tabLst>
            </a:pPr>
            <a:r>
              <a:rPr b="0" lang="fr-FR" sz="1800" strike="noStrike" u="none">
                <a:solidFill>
                  <a:srgbClr val="393b33"/>
                </a:solidFill>
                <a:effectLst/>
                <a:uFillTx/>
                <a:latin typeface="Arial"/>
              </a:rPr>
              <a:t>Vol de données dans une entreprise</a:t>
            </a:r>
            <a:endParaRPr b="0" lang="fr-CH" sz="1800" strike="noStrike" u="none">
              <a:solidFill>
                <a:srgbClr val="000000"/>
              </a:solidFill>
              <a:effectLst/>
              <a:uFillTx/>
              <a:latin typeface="Arial"/>
            </a:endParaRPr>
          </a:p>
        </p:txBody>
      </p:sp>
      <p:sp>
        <p:nvSpPr>
          <p:cNvPr id="89" name="Espace réservé du texte 6"/>
          <p:cNvSpPr/>
          <p:nvPr/>
        </p:nvSpPr>
        <p:spPr>
          <a:xfrm>
            <a:off x="8793360" y="4309200"/>
            <a:ext cx="2765160" cy="1314720"/>
          </a:xfrm>
          <a:prstGeom prst="rect">
            <a:avLst/>
          </a:prstGeom>
          <a:noFill/>
          <a:ln w="0">
            <a:noFill/>
          </a:ln>
        </p:spPr>
        <p:style>
          <a:lnRef idx="0"/>
          <a:fillRef idx="0"/>
          <a:effectRef idx="0"/>
          <a:fontRef idx="minor"/>
        </p:style>
        <p:txBody>
          <a:bodyPr lIns="0" rIns="90000" tIns="45000" bIns="45000" anchor="t">
            <a:noAutofit/>
          </a:bodyPr>
          <a:p>
            <a:pPr algn="ctr" defTabSz="914400">
              <a:lnSpc>
                <a:spcPct val="100000"/>
              </a:lnSpc>
              <a:spcBef>
                <a:spcPts val="1001"/>
              </a:spcBef>
              <a:tabLst>
                <a:tab algn="l" pos="0"/>
              </a:tabLst>
            </a:pPr>
            <a:r>
              <a:rPr b="1" lang="fr-FR" sz="1800" strike="noStrike" u="none">
                <a:solidFill>
                  <a:srgbClr val="393b33"/>
                </a:solidFill>
                <a:effectLst/>
                <a:uFillTx/>
                <a:latin typeface="Arial"/>
              </a:rPr>
              <a:t>Scénario science-fiction</a:t>
            </a:r>
            <a:endParaRPr b="0" lang="fr-CH" sz="1800" strike="noStrike" u="none">
              <a:solidFill>
                <a:srgbClr val="000000"/>
              </a:solidFill>
              <a:effectLst/>
              <a:uFillTx/>
              <a:latin typeface="Arial"/>
            </a:endParaRPr>
          </a:p>
          <a:p>
            <a:pPr algn="ctr" defTabSz="914400">
              <a:lnSpc>
                <a:spcPct val="100000"/>
              </a:lnSpc>
              <a:spcBef>
                <a:spcPts val="1001"/>
              </a:spcBef>
              <a:tabLst>
                <a:tab algn="l" pos="0"/>
              </a:tabLst>
            </a:pPr>
            <a:r>
              <a:rPr b="1" i="1" lang="fr-FR" sz="1800" strike="noStrike" u="none">
                <a:solidFill>
                  <a:srgbClr val="393b33"/>
                </a:solidFill>
                <a:effectLst/>
                <a:uFillTx/>
                <a:latin typeface="Arial"/>
              </a:rPr>
              <a:t>Fuite de l’Acheron</a:t>
            </a:r>
            <a:endParaRPr b="0" lang="fr-CH" sz="1800" strike="noStrike" u="none">
              <a:solidFill>
                <a:srgbClr val="000000"/>
              </a:solidFill>
              <a:effectLst/>
              <a:uFillTx/>
              <a:latin typeface="Arial"/>
            </a:endParaRPr>
          </a:p>
          <a:p>
            <a:pPr algn="ctr" defTabSz="914400">
              <a:lnSpc>
                <a:spcPct val="100000"/>
              </a:lnSpc>
              <a:spcBef>
                <a:spcPts val="1001"/>
              </a:spcBef>
              <a:tabLst>
                <a:tab algn="l" pos="0"/>
              </a:tabLst>
            </a:pPr>
            <a:r>
              <a:rPr b="0" lang="fr-FR" sz="1800" strike="noStrike" u="none">
                <a:solidFill>
                  <a:srgbClr val="393b33"/>
                </a:solidFill>
                <a:effectLst/>
                <a:uFillTx/>
                <a:latin typeface="Arial"/>
              </a:rPr>
              <a:t>S’échapper d’un vaisseau spatial</a:t>
            </a:r>
            <a:endParaRPr b="0" lang="fr-CH" sz="1800" strike="noStrike" u="none">
              <a:solidFill>
                <a:srgbClr val="000000"/>
              </a:solidFill>
              <a:effectLst/>
              <a:uFillTx/>
              <a:latin typeface="Arial"/>
            </a:endParaRPr>
          </a:p>
        </p:txBody>
      </p:sp>
      <p:sp>
        <p:nvSpPr>
          <p:cNvPr id="90" name="Rectangle 15"/>
          <p:cNvSpPr/>
          <p:nvPr/>
        </p:nvSpPr>
        <p:spPr>
          <a:xfrm>
            <a:off x="180000" y="2175120"/>
            <a:ext cx="3670200" cy="4267080"/>
          </a:xfrm>
          <a:prstGeom prst="rect">
            <a:avLst/>
          </a:prstGeom>
          <a:noFill/>
          <a:ln w="28575">
            <a:solidFill>
              <a:srgbClr val="e3051a"/>
            </a:solid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fr-FR" sz="1800" strike="noStrike" u="none">
              <a:solidFill>
                <a:schemeClr val="lt1"/>
              </a:solidFill>
              <a:effectLst/>
              <a:uFillTx/>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
                                  <p:stCondLst>
                                    <p:cond delay="0"/>
                                  </p:stCondLst>
                                  <p:childTnLst>
                                    <p:set>
                                      <p:cBhvr>
                                        <p:cTn id="6" dur="1" fill="hold">
                                          <p:stCondLst>
                                            <p:cond delay="0"/>
                                          </p:stCondLst>
                                        </p:cTn>
                                        <p:tgtEl>
                                          <p:spTgt spid="9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p:nvPr>
        </p:nvSpPr>
        <p:spPr>
          <a:xfrm>
            <a:off x="6325560" y="2086920"/>
            <a:ext cx="5171040" cy="3054600"/>
          </a:xfrm>
          <a:prstGeom prst="rect">
            <a:avLst/>
          </a:prstGeom>
          <a:noFill/>
          <a:ln w="0">
            <a:noFill/>
          </a:ln>
        </p:spPr>
        <p:txBody>
          <a:bodyPr lIns="0" rIns="90000" tIns="45000" bIns="45000" anchor="t">
            <a:noAutofit/>
          </a:bodyPr>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L’hôpital subit une attaque par randsomware</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Black out des systèmes informatiques et des services critiques</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Vol des données sensibles concernant les patients</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Le joueur incarne un membre de l’équipe de sécurité</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Objectif : Résoudre les défis pour empêcher les attaquants de poursuivre leurs attaques</a:t>
            </a:r>
            <a:endParaRPr b="0" lang="fr-CH" sz="1800" strike="noStrike" u="none">
              <a:solidFill>
                <a:srgbClr val="000000"/>
              </a:solidFill>
              <a:effectLst/>
              <a:uFillTx/>
              <a:latin typeface="Arial"/>
            </a:endParaRPr>
          </a:p>
        </p:txBody>
      </p:sp>
      <p:sp>
        <p:nvSpPr>
          <p:cNvPr id="92" name="PlaceHolder 2"/>
          <p:cNvSpPr>
            <a:spLocks noGrp="1"/>
          </p:cNvSpPr>
          <p:nvPr>
            <p:ph/>
          </p:nvPr>
        </p:nvSpPr>
        <p:spPr>
          <a:xfrm>
            <a:off x="1271520" y="1233360"/>
            <a:ext cx="9648000" cy="509400"/>
          </a:xfrm>
          <a:prstGeom prst="rect">
            <a:avLst/>
          </a:prstGeom>
          <a:noFill/>
          <a:ln w="0">
            <a:noFill/>
          </a:ln>
        </p:spPr>
        <p:txBody>
          <a:bodyPr lIns="0" rIns="90000" tIns="45000" bIns="45000" anchor="t">
            <a:noAutofit/>
          </a:bodyPr>
          <a:p>
            <a:pPr indent="0" defTabSz="914400">
              <a:lnSpc>
                <a:spcPct val="90000"/>
              </a:lnSpc>
              <a:spcBef>
                <a:spcPts val="1001"/>
              </a:spcBef>
              <a:buNone/>
              <a:tabLst>
                <a:tab algn="l" pos="0"/>
              </a:tabLst>
            </a:pPr>
            <a:r>
              <a:rPr b="1" lang="fr-CH" sz="3000" strike="noStrike" u="none">
                <a:solidFill>
                  <a:srgbClr val="393b33"/>
                </a:solidFill>
                <a:effectLst/>
                <a:uFillTx/>
                <a:latin typeface="Arial"/>
              </a:rPr>
              <a:t>Résumé du scénario</a:t>
            </a:r>
            <a:endParaRPr b="0" lang="fr-CH" sz="3000" strike="noStrike" u="none">
              <a:solidFill>
                <a:srgbClr val="000000"/>
              </a:solidFill>
              <a:effectLst/>
              <a:uFillTx/>
              <a:latin typeface="Arial"/>
            </a:endParaRPr>
          </a:p>
        </p:txBody>
      </p:sp>
      <p:sp>
        <p:nvSpPr>
          <p:cNvPr id="93" name="PlaceHolder 3"/>
          <p:cNvSpPr>
            <a:spLocks noGrp="1"/>
          </p:cNvSpPr>
          <p:nvPr>
            <p:ph/>
          </p:nvPr>
        </p:nvSpPr>
        <p:spPr>
          <a:xfrm>
            <a:off x="1271520" y="487440"/>
            <a:ext cx="7065000" cy="40212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CH" sz="1000" spc="201" strike="noStrike" u="none" cap="all">
                <a:solidFill>
                  <a:srgbClr val="e1251b"/>
                </a:solidFill>
                <a:effectLst/>
                <a:uFillTx/>
                <a:latin typeface="Arial"/>
                <a:ea typeface="Roboto"/>
              </a:rPr>
              <a:t>Conception d’un nouveau serious game autour du «Ethical Hacking»</a:t>
            </a:r>
            <a:endParaRPr b="0" lang="fr-CH" sz="1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1000" strike="noStrike" u="none">
              <a:solidFill>
                <a:srgbClr val="000000"/>
              </a:solidFill>
              <a:effectLst/>
              <a:uFillTx/>
              <a:latin typeface="Arial"/>
            </a:endParaRPr>
          </a:p>
        </p:txBody>
      </p:sp>
      <p:pic>
        <p:nvPicPr>
          <p:cNvPr id="94" name="Image 6" descr="Une image contenant texte, graphisme, Graphique, dessin humoristique&#10;&#10;Le contenu généré par l’IA peut être incorrect."/>
          <p:cNvPicPr/>
          <p:nvPr/>
        </p:nvPicPr>
        <p:blipFill>
          <a:blip r:embed="rId1"/>
          <a:stretch/>
        </p:blipFill>
        <p:spPr>
          <a:xfrm>
            <a:off x="0" y="991440"/>
            <a:ext cx="5865840" cy="5865840"/>
          </a:xfrm>
          <a:prstGeom prst="rect">
            <a:avLst/>
          </a:prstGeom>
          <a:noFill/>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PlaceHolder 1"/>
          <p:cNvSpPr>
            <a:spLocks noGrp="1"/>
          </p:cNvSpPr>
          <p:nvPr>
            <p:ph/>
          </p:nvPr>
        </p:nvSpPr>
        <p:spPr>
          <a:xfrm>
            <a:off x="6325560" y="2313720"/>
            <a:ext cx="5171040" cy="3054600"/>
          </a:xfrm>
          <a:prstGeom prst="rect">
            <a:avLst/>
          </a:prstGeom>
          <a:noFill/>
          <a:ln w="0">
            <a:noFill/>
          </a:ln>
        </p:spPr>
        <p:txBody>
          <a:bodyPr lIns="0" rIns="90000" tIns="45000" bIns="45000" anchor="t">
            <a:noAutofit/>
          </a:bodyPr>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Le point d’entrer des attaquants est un email de phishing reçu</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Le joueur analyser l’email dans le but de retrouver le faux nom de domaine qu’ils ont utilisé</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Compétences travaillées : OSINT et forensic</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Ce challenge a pour objectif de sensibiliser aux signes d’un courriel d’hameçonnage</a:t>
            </a:r>
            <a:endParaRPr b="0" lang="fr-CH" sz="1800" strike="noStrike" u="none">
              <a:solidFill>
                <a:srgbClr val="000000"/>
              </a:solidFill>
              <a:effectLst/>
              <a:uFillTx/>
              <a:latin typeface="Arial"/>
            </a:endParaRPr>
          </a:p>
        </p:txBody>
      </p:sp>
      <p:sp>
        <p:nvSpPr>
          <p:cNvPr id="96" name="PlaceHolder 2"/>
          <p:cNvSpPr>
            <a:spLocks noGrp="1"/>
          </p:cNvSpPr>
          <p:nvPr>
            <p:ph/>
          </p:nvPr>
        </p:nvSpPr>
        <p:spPr>
          <a:xfrm>
            <a:off x="1271520" y="1233360"/>
            <a:ext cx="9648000" cy="509400"/>
          </a:xfrm>
          <a:prstGeom prst="rect">
            <a:avLst/>
          </a:prstGeom>
          <a:noFill/>
          <a:ln w="0">
            <a:noFill/>
          </a:ln>
        </p:spPr>
        <p:txBody>
          <a:bodyPr lIns="0" rIns="90000" tIns="45000" bIns="45000" anchor="t">
            <a:noAutofit/>
          </a:bodyPr>
          <a:p>
            <a:pPr indent="0" defTabSz="914400">
              <a:lnSpc>
                <a:spcPct val="90000"/>
              </a:lnSpc>
              <a:spcBef>
                <a:spcPts val="1001"/>
              </a:spcBef>
              <a:buNone/>
              <a:tabLst>
                <a:tab algn="l" pos="0"/>
              </a:tabLst>
            </a:pPr>
            <a:r>
              <a:rPr b="1" lang="fr-CH" sz="3000" strike="noStrike" u="none">
                <a:solidFill>
                  <a:srgbClr val="393b33"/>
                </a:solidFill>
                <a:effectLst/>
                <a:uFillTx/>
                <a:latin typeface="Arial"/>
              </a:rPr>
              <a:t>Challenge 1 : Mail Contagieux</a:t>
            </a:r>
            <a:endParaRPr b="0" lang="fr-CH" sz="3000" strike="noStrike" u="none">
              <a:solidFill>
                <a:srgbClr val="000000"/>
              </a:solidFill>
              <a:effectLst/>
              <a:uFillTx/>
              <a:latin typeface="Arial"/>
            </a:endParaRPr>
          </a:p>
        </p:txBody>
      </p:sp>
      <p:sp>
        <p:nvSpPr>
          <p:cNvPr id="97" name="PlaceHolder 3"/>
          <p:cNvSpPr>
            <a:spLocks noGrp="1"/>
          </p:cNvSpPr>
          <p:nvPr>
            <p:ph/>
          </p:nvPr>
        </p:nvSpPr>
        <p:spPr>
          <a:xfrm>
            <a:off x="1271520" y="487440"/>
            <a:ext cx="7065000" cy="40212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CH" sz="1000" spc="201" strike="noStrike" u="none" cap="all">
                <a:solidFill>
                  <a:srgbClr val="e1251b"/>
                </a:solidFill>
                <a:effectLst/>
                <a:uFillTx/>
                <a:latin typeface="Arial"/>
                <a:ea typeface="Roboto"/>
              </a:rPr>
              <a:t>Conception d’un nouveau serious game autour du «Ethical Hacking»</a:t>
            </a:r>
            <a:endParaRPr b="0" lang="fr-CH" sz="1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1000" strike="noStrike" u="none">
              <a:solidFill>
                <a:srgbClr val="000000"/>
              </a:solidFill>
              <a:effectLst/>
              <a:uFillTx/>
              <a:latin typeface="Arial"/>
            </a:endParaRPr>
          </a:p>
        </p:txBody>
      </p:sp>
      <p:pic>
        <p:nvPicPr>
          <p:cNvPr id="98" name="Image 5" descr="Une image contenant dessin humoristique, ordinateur, habits, illustration&#10;&#10;Le contenu généré par l’IA peut être incorrect."/>
          <p:cNvPicPr/>
          <p:nvPr/>
        </p:nvPicPr>
        <p:blipFill>
          <a:blip r:embed="rId1"/>
          <a:stretch/>
        </p:blipFill>
        <p:spPr>
          <a:xfrm>
            <a:off x="309240" y="1743480"/>
            <a:ext cx="4920840" cy="4920840"/>
          </a:xfrm>
          <a:prstGeom prst="rect">
            <a:avLst/>
          </a:prstGeom>
          <a:noFill/>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PlaceHolder 1"/>
          <p:cNvSpPr>
            <a:spLocks noGrp="1"/>
          </p:cNvSpPr>
          <p:nvPr>
            <p:ph/>
          </p:nvPr>
        </p:nvSpPr>
        <p:spPr>
          <a:xfrm>
            <a:off x="560880" y="2341440"/>
            <a:ext cx="5171040" cy="3054600"/>
          </a:xfrm>
          <a:prstGeom prst="rect">
            <a:avLst/>
          </a:prstGeom>
          <a:noFill/>
          <a:ln w="0">
            <a:noFill/>
          </a:ln>
        </p:spPr>
        <p:txBody>
          <a:bodyPr lIns="0" rIns="90000" tIns="45000" bIns="45000" anchor="t">
            <a:noAutofit/>
          </a:bodyPr>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Une fois le faux domaine identifié, le joueur découvre qu’il héberge un faux portail vpn pour exfiltrer les données</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Le joueur doit donc réussir à contourner le formulaire de connexion équipé d’un WAF</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Compétences travaillées : injection SQL</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Ce challenge a pour objectif de sensibiliser aux failles d’injection et montre qu’une protection insuffisante peut être contournée facilement</a:t>
            </a:r>
            <a:endParaRPr b="0" lang="fr-CH" sz="1800" strike="noStrike" u="none">
              <a:solidFill>
                <a:srgbClr val="000000"/>
              </a:solidFill>
              <a:effectLst/>
              <a:uFillTx/>
              <a:latin typeface="Arial"/>
            </a:endParaRPr>
          </a:p>
        </p:txBody>
      </p:sp>
      <p:sp>
        <p:nvSpPr>
          <p:cNvPr id="100" name="PlaceHolder 2"/>
          <p:cNvSpPr>
            <a:spLocks noGrp="1"/>
          </p:cNvSpPr>
          <p:nvPr>
            <p:ph/>
          </p:nvPr>
        </p:nvSpPr>
        <p:spPr>
          <a:xfrm>
            <a:off x="1271520" y="1233360"/>
            <a:ext cx="9648000" cy="509400"/>
          </a:xfrm>
          <a:prstGeom prst="rect">
            <a:avLst/>
          </a:prstGeom>
          <a:noFill/>
          <a:ln w="0">
            <a:noFill/>
          </a:ln>
        </p:spPr>
        <p:txBody>
          <a:bodyPr lIns="0" rIns="90000" tIns="45000" bIns="45000" anchor="t">
            <a:noAutofit/>
          </a:bodyPr>
          <a:p>
            <a:pPr indent="0" defTabSz="914400">
              <a:lnSpc>
                <a:spcPct val="90000"/>
              </a:lnSpc>
              <a:spcBef>
                <a:spcPts val="1001"/>
              </a:spcBef>
              <a:buNone/>
              <a:tabLst>
                <a:tab algn="l" pos="0"/>
              </a:tabLst>
            </a:pPr>
            <a:r>
              <a:rPr b="1" lang="fr-CH" sz="3000" strike="noStrike" u="none">
                <a:solidFill>
                  <a:srgbClr val="393b33"/>
                </a:solidFill>
                <a:effectLst/>
                <a:uFillTx/>
                <a:latin typeface="Arial"/>
              </a:rPr>
              <a:t>Challenge 2 : Portail VPN Fantôme</a:t>
            </a:r>
            <a:endParaRPr b="0" lang="fr-CH" sz="3000" strike="noStrike" u="none">
              <a:solidFill>
                <a:srgbClr val="000000"/>
              </a:solidFill>
              <a:effectLst/>
              <a:uFillTx/>
              <a:latin typeface="Arial"/>
            </a:endParaRPr>
          </a:p>
        </p:txBody>
      </p:sp>
      <p:sp>
        <p:nvSpPr>
          <p:cNvPr id="101" name="PlaceHolder 3"/>
          <p:cNvSpPr>
            <a:spLocks noGrp="1"/>
          </p:cNvSpPr>
          <p:nvPr>
            <p:ph/>
          </p:nvPr>
        </p:nvSpPr>
        <p:spPr>
          <a:xfrm>
            <a:off x="1271520" y="487440"/>
            <a:ext cx="7065000" cy="40212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CH" sz="1000" spc="201" strike="noStrike" u="none" cap="all">
                <a:solidFill>
                  <a:srgbClr val="e1251b"/>
                </a:solidFill>
                <a:effectLst/>
                <a:uFillTx/>
                <a:latin typeface="Arial"/>
                <a:ea typeface="Roboto"/>
              </a:rPr>
              <a:t>Conception d’un nouveau serious game autour du «Ethical Hacking»</a:t>
            </a:r>
            <a:endParaRPr b="0" lang="fr-CH" sz="1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1000" strike="noStrike" u="none">
              <a:solidFill>
                <a:srgbClr val="000000"/>
              </a:solidFill>
              <a:effectLst/>
              <a:uFillTx/>
              <a:latin typeface="Arial"/>
            </a:endParaRPr>
          </a:p>
        </p:txBody>
      </p:sp>
      <p:pic>
        <p:nvPicPr>
          <p:cNvPr id="102" name="Image 6" descr="Une image contenant capture d’écran, texte, conception&#10;&#10;Le contenu généré par l’IA peut être incorrect."/>
          <p:cNvPicPr/>
          <p:nvPr/>
        </p:nvPicPr>
        <p:blipFill>
          <a:blip r:embed="rId1"/>
          <a:stretch/>
        </p:blipFill>
        <p:spPr>
          <a:xfrm>
            <a:off x="6584400" y="1233360"/>
            <a:ext cx="5270400" cy="5270400"/>
          </a:xfrm>
          <a:prstGeom prst="rect">
            <a:avLst/>
          </a:prstGeom>
          <a:noFill/>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PlaceHolder 1"/>
          <p:cNvSpPr>
            <a:spLocks noGrp="1"/>
          </p:cNvSpPr>
          <p:nvPr>
            <p:ph/>
          </p:nvPr>
        </p:nvSpPr>
        <p:spPr>
          <a:xfrm>
            <a:off x="6338160" y="1743480"/>
            <a:ext cx="5171040" cy="3054600"/>
          </a:xfrm>
          <a:prstGeom prst="rect">
            <a:avLst/>
          </a:prstGeom>
          <a:noFill/>
          <a:ln w="0">
            <a:noFill/>
          </a:ln>
        </p:spPr>
        <p:txBody>
          <a:bodyPr lIns="0" rIns="90000" tIns="45000" bIns="45000" anchor="t">
            <a:noAutofit/>
          </a:bodyPr>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Dans le portail malveillant, le joueur voit une section «Document» avec un bouton pour télécharger le rapport du jour</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Les attaquants utilisent ce portail pour héberger les informations sensibles</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Le joueur donc faire une path traversal pour retrouver où sont stocker les dossiers concernant les patients</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Compétences travaillées : path traversal et analyse HTML</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Ce challenge sensibilise aux failles de type path traversal qui permet d’accéder à des fichiers sensibles</a:t>
            </a:r>
            <a:endParaRPr b="0" lang="fr-CH" sz="1800" strike="noStrike" u="none">
              <a:solidFill>
                <a:srgbClr val="000000"/>
              </a:solidFill>
              <a:effectLst/>
              <a:uFillTx/>
              <a:latin typeface="Arial"/>
            </a:endParaRPr>
          </a:p>
        </p:txBody>
      </p:sp>
      <p:sp>
        <p:nvSpPr>
          <p:cNvPr id="104" name="PlaceHolder 2"/>
          <p:cNvSpPr>
            <a:spLocks noGrp="1"/>
          </p:cNvSpPr>
          <p:nvPr>
            <p:ph/>
          </p:nvPr>
        </p:nvSpPr>
        <p:spPr>
          <a:xfrm>
            <a:off x="1271520" y="1233360"/>
            <a:ext cx="9648000" cy="509400"/>
          </a:xfrm>
          <a:prstGeom prst="rect">
            <a:avLst/>
          </a:prstGeom>
          <a:noFill/>
          <a:ln w="0">
            <a:noFill/>
          </a:ln>
        </p:spPr>
        <p:txBody>
          <a:bodyPr lIns="0" rIns="90000" tIns="45000" bIns="45000" anchor="t">
            <a:noAutofit/>
          </a:bodyPr>
          <a:p>
            <a:pPr indent="0" defTabSz="914400">
              <a:lnSpc>
                <a:spcPct val="90000"/>
              </a:lnSpc>
              <a:spcBef>
                <a:spcPts val="1001"/>
              </a:spcBef>
              <a:buNone/>
              <a:tabLst>
                <a:tab algn="l" pos="0"/>
              </a:tabLst>
            </a:pPr>
            <a:r>
              <a:rPr b="1" lang="fr-CH" sz="3000" strike="noStrike" u="none">
                <a:solidFill>
                  <a:srgbClr val="393b33"/>
                </a:solidFill>
                <a:effectLst/>
                <a:uFillTx/>
                <a:latin typeface="Arial"/>
              </a:rPr>
              <a:t>Challenge 3 : Archives compromises</a:t>
            </a:r>
            <a:endParaRPr b="0" lang="fr-CH" sz="3000" strike="noStrike" u="none">
              <a:solidFill>
                <a:srgbClr val="000000"/>
              </a:solidFill>
              <a:effectLst/>
              <a:uFillTx/>
              <a:latin typeface="Arial"/>
            </a:endParaRPr>
          </a:p>
        </p:txBody>
      </p:sp>
      <p:sp>
        <p:nvSpPr>
          <p:cNvPr id="105" name="PlaceHolder 3"/>
          <p:cNvSpPr>
            <a:spLocks noGrp="1"/>
          </p:cNvSpPr>
          <p:nvPr>
            <p:ph/>
          </p:nvPr>
        </p:nvSpPr>
        <p:spPr>
          <a:xfrm>
            <a:off x="1271520" y="487440"/>
            <a:ext cx="7065000" cy="40212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CH" sz="1000" spc="201" strike="noStrike" u="none" cap="all">
                <a:solidFill>
                  <a:srgbClr val="e1251b"/>
                </a:solidFill>
                <a:effectLst/>
                <a:uFillTx/>
                <a:latin typeface="Arial"/>
                <a:ea typeface="Roboto"/>
              </a:rPr>
              <a:t>Conception d’un nouveau serious game autour du «Ethical Hacking»</a:t>
            </a:r>
            <a:endParaRPr b="0" lang="fr-CH" sz="1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1000" strike="noStrike" u="none">
              <a:solidFill>
                <a:srgbClr val="000000"/>
              </a:solidFill>
              <a:effectLst/>
              <a:uFillTx/>
              <a:latin typeface="Arial"/>
            </a:endParaRPr>
          </a:p>
        </p:txBody>
      </p:sp>
      <p:pic>
        <p:nvPicPr>
          <p:cNvPr id="106" name="Image 6" descr="Une image contenant meubles, habits, table basse, dessin humoristique&#10;&#10;Le contenu généré par l’IA peut être incorrect."/>
          <p:cNvPicPr/>
          <p:nvPr/>
        </p:nvPicPr>
        <p:blipFill>
          <a:blip r:embed="rId1"/>
          <a:stretch/>
        </p:blipFill>
        <p:spPr>
          <a:xfrm>
            <a:off x="529200" y="1937160"/>
            <a:ext cx="4543560" cy="4543560"/>
          </a:xfrm>
          <a:prstGeom prst="rect">
            <a:avLst/>
          </a:prstGeom>
          <a:noFill/>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p:nvPr>
        </p:nvSpPr>
        <p:spPr>
          <a:xfrm>
            <a:off x="614880" y="2086920"/>
            <a:ext cx="5171040" cy="3054600"/>
          </a:xfrm>
          <a:prstGeom prst="rect">
            <a:avLst/>
          </a:prstGeom>
          <a:noFill/>
          <a:ln w="0">
            <a:noFill/>
          </a:ln>
        </p:spPr>
        <p:txBody>
          <a:bodyPr lIns="0" rIns="90000" tIns="45000" bIns="45000" anchor="t">
            <a:noAutofit/>
          </a:bodyPr>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Une fois les dossiers sensibles découverts, le joueur remarque qu’il y a un fichier zip mais il est chiffré</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Le joueur devra donc faire une investigation des métadonnées pour découvrir un commentaire contenant le SHA-1 qui chiffre le dossier</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Compétences travaillées : analyse des métadonnées et cryptographie</a:t>
            </a:r>
            <a:endParaRPr b="0" lang="fr-CH" sz="1800" strike="noStrike" u="none">
              <a:solidFill>
                <a:srgbClr val="000000"/>
              </a:solidFill>
              <a:effectLst/>
              <a:uFillTx/>
              <a:latin typeface="Arial"/>
            </a:endParaRPr>
          </a:p>
          <a:p>
            <a:pPr marL="285840" indent="-285840" defTabSz="914400">
              <a:lnSpc>
                <a:spcPct val="100000"/>
              </a:lnSpc>
              <a:spcBef>
                <a:spcPts val="2200"/>
              </a:spcBef>
              <a:buClr>
                <a:srgbClr val="393b33"/>
              </a:buClr>
              <a:buFont typeface="Arial"/>
              <a:buChar char="•"/>
            </a:pPr>
            <a:r>
              <a:rPr b="0" lang="fr-CH" sz="1800" strike="noStrike" u="none">
                <a:solidFill>
                  <a:srgbClr val="393b33"/>
                </a:solidFill>
                <a:effectLst/>
                <a:uFillTx/>
                <a:latin typeface="Arial"/>
              </a:rPr>
              <a:t>Ce challenge montre l’importance de vérifier ces métadonnées mais aussi l’importance de la cryptographie</a:t>
            </a:r>
            <a:endParaRPr b="0" lang="fr-CH" sz="1800" strike="noStrike" u="none">
              <a:solidFill>
                <a:srgbClr val="000000"/>
              </a:solidFill>
              <a:effectLst/>
              <a:uFillTx/>
              <a:latin typeface="Arial"/>
            </a:endParaRPr>
          </a:p>
        </p:txBody>
      </p:sp>
      <p:sp>
        <p:nvSpPr>
          <p:cNvPr id="108" name="PlaceHolder 2"/>
          <p:cNvSpPr>
            <a:spLocks noGrp="1"/>
          </p:cNvSpPr>
          <p:nvPr>
            <p:ph/>
          </p:nvPr>
        </p:nvSpPr>
        <p:spPr>
          <a:xfrm>
            <a:off x="1271520" y="1233360"/>
            <a:ext cx="9648000" cy="509400"/>
          </a:xfrm>
          <a:prstGeom prst="rect">
            <a:avLst/>
          </a:prstGeom>
          <a:noFill/>
          <a:ln w="0">
            <a:noFill/>
          </a:ln>
        </p:spPr>
        <p:txBody>
          <a:bodyPr lIns="0" rIns="90000" tIns="45000" bIns="45000" anchor="t">
            <a:noAutofit/>
          </a:bodyPr>
          <a:p>
            <a:pPr indent="0" defTabSz="914400">
              <a:lnSpc>
                <a:spcPct val="90000"/>
              </a:lnSpc>
              <a:spcBef>
                <a:spcPts val="1001"/>
              </a:spcBef>
              <a:buNone/>
              <a:tabLst>
                <a:tab algn="l" pos="0"/>
              </a:tabLst>
            </a:pPr>
            <a:r>
              <a:rPr b="1" lang="fr-CH" sz="3000" strike="noStrike" u="none">
                <a:solidFill>
                  <a:srgbClr val="393b33"/>
                </a:solidFill>
                <a:effectLst/>
                <a:uFillTx/>
                <a:latin typeface="Arial"/>
              </a:rPr>
              <a:t>Challenge 4 : Clé cachée dans les commentaires</a:t>
            </a:r>
            <a:endParaRPr b="0" lang="fr-CH" sz="3000" strike="noStrike" u="none">
              <a:solidFill>
                <a:srgbClr val="000000"/>
              </a:solidFill>
              <a:effectLst/>
              <a:uFillTx/>
              <a:latin typeface="Arial"/>
            </a:endParaRPr>
          </a:p>
        </p:txBody>
      </p:sp>
      <p:sp>
        <p:nvSpPr>
          <p:cNvPr id="109" name="PlaceHolder 3"/>
          <p:cNvSpPr>
            <a:spLocks noGrp="1"/>
          </p:cNvSpPr>
          <p:nvPr>
            <p:ph/>
          </p:nvPr>
        </p:nvSpPr>
        <p:spPr>
          <a:xfrm>
            <a:off x="1271520" y="487440"/>
            <a:ext cx="7065000" cy="402120"/>
          </a:xfrm>
          <a:prstGeom prst="rect">
            <a:avLst/>
          </a:prstGeom>
          <a:noFill/>
          <a:ln w="0">
            <a:noFill/>
          </a:ln>
        </p:spPr>
        <p:txBody>
          <a:bodyPr lIns="0" rIns="0" tIns="0" bIns="0" anchor="b">
            <a:noAutofit/>
          </a:bodyPr>
          <a:p>
            <a:pPr indent="0" defTabSz="914400">
              <a:lnSpc>
                <a:spcPct val="90000"/>
              </a:lnSpc>
              <a:spcBef>
                <a:spcPts val="1001"/>
              </a:spcBef>
              <a:buNone/>
              <a:tabLst>
                <a:tab algn="l" pos="0"/>
              </a:tabLst>
            </a:pPr>
            <a:r>
              <a:rPr b="0" lang="fr-CH" sz="1000" spc="201" strike="noStrike" u="none" cap="all">
                <a:solidFill>
                  <a:srgbClr val="e1251b"/>
                </a:solidFill>
                <a:effectLst/>
                <a:uFillTx/>
                <a:latin typeface="Arial"/>
                <a:ea typeface="Roboto"/>
              </a:rPr>
              <a:t>Conception d’un nouveau serious game autour du «Ethical Hacking»</a:t>
            </a:r>
            <a:endParaRPr b="0" lang="fr-CH" sz="1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fr-CH" sz="1000" strike="noStrike" u="none">
              <a:solidFill>
                <a:srgbClr val="000000"/>
              </a:solidFill>
              <a:effectLst/>
              <a:uFillTx/>
              <a:latin typeface="Arial"/>
            </a:endParaRPr>
          </a:p>
        </p:txBody>
      </p:sp>
      <p:pic>
        <p:nvPicPr>
          <p:cNvPr id="110" name="Image 5" descr="Une image contenant capture d’écran, dessin humoristique, illustration, conception&#10;&#10;Le contenu généré par l’IA peut être incorrect."/>
          <p:cNvPicPr/>
          <p:nvPr/>
        </p:nvPicPr>
        <p:blipFill>
          <a:blip r:embed="rId1"/>
          <a:stretch/>
        </p:blipFill>
        <p:spPr>
          <a:xfrm>
            <a:off x="6678000" y="1311840"/>
            <a:ext cx="5113800" cy="5113800"/>
          </a:xfrm>
          <a:prstGeom prst="rect">
            <a:avLst/>
          </a:prstGeom>
          <a:noFill/>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Pages standard">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pitchFamily="0" charset="1"/>
        <a:ea typeface=""/>
        <a:cs typeface=""/>
      </a:majorFont>
      <a:minorFont>
        <a:latin typeface="Arial" panose="020B06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F8496321391254492BB8EA3AF7018D1" ma:contentTypeVersion="2" ma:contentTypeDescription="Crée un document." ma:contentTypeScope="" ma:versionID="addea0411d13865088e597807b044721">
  <xsd:schema xmlns:xsd="http://www.w3.org/2001/XMLSchema" xmlns:xs="http://www.w3.org/2001/XMLSchema" xmlns:p="http://schemas.microsoft.com/office/2006/metadata/properties" xmlns:ns2="b78a5424-4113-4f23-9bdc-a7c772af094b" targetNamespace="http://schemas.microsoft.com/office/2006/metadata/properties" ma:root="true" ma:fieldsID="7936e4fc04b0da2a98a18234cd77d6b7" ns2:_="">
    <xsd:import namespace="b78a5424-4113-4f23-9bdc-a7c772af094b"/>
    <xsd:element name="properties">
      <xsd:complexType>
        <xsd:sequence>
          <xsd:element name="documentManagement">
            <xsd:complexType>
              <xsd:all>
                <xsd:element ref="ns2:type_docum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78a5424-4113-4f23-9bdc-a7c772af094b" elementFormDefault="qualified">
    <xsd:import namespace="http://schemas.microsoft.com/office/2006/documentManagement/types"/>
    <xsd:import namespace="http://schemas.microsoft.com/office/infopath/2007/PartnerControls"/>
    <xsd:element name="type_document" ma:index="8" nillable="true" ma:displayName="Type de document" ma:format="Dropdown" ma:internalName="type_document">
      <xsd:simpleType>
        <xsd:restriction base="dms:Choice">
          <xsd:enumeration value="Logos HEIG-VD"/>
          <xsd:enumeration value="English"/>
          <xsd:enumeration value="Cartes de compliments"/>
          <xsd:enumeration value="Présentation PPT"/>
          <xsd:enumeration value="Étiquettes"/>
          <xsd:enumeration value="Logos HES-SO"/>
          <xsd:enumeration value="Logos Vaud"/>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ma:readOnly="true"/>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ype_document xmlns="b78a5424-4113-4f23-9bdc-a7c772af094b">Présentation PPT</type_document>
  </documentManagement>
</p:properties>
</file>

<file path=customXml/itemProps1.xml><?xml version="1.0" encoding="utf-8"?>
<ds:datastoreItem xmlns:ds="http://schemas.openxmlformats.org/officeDocument/2006/customXml" ds:itemID="{3516EDEE-FDEA-4307-93A0-4AE2C8B298FA}">
  <ds:schemaRefs>
    <ds:schemaRef ds:uri="http://schemas.microsoft.com/sharepoint/v3/contenttype/forms"/>
  </ds:schemaRefs>
</ds:datastoreItem>
</file>

<file path=customXml/itemProps2.xml><?xml version="1.0" encoding="utf-8"?>
<ds:datastoreItem xmlns:ds="http://schemas.openxmlformats.org/officeDocument/2006/customXml" ds:itemID="{FE408C1C-929E-486F-BD9B-0C0E84DBF4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78a5424-4113-4f23-9bdc-a7c772af094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103C3A1-3F0F-4A73-A84E-C29367D29153}">
  <ds:schemaRefs>
    <ds:schemaRef ds:uri="http://schemas.microsoft.com/office/2006/metadata/properties"/>
    <ds:schemaRef ds:uri="http://schemas.microsoft.com/office/infopath/2007/PartnerControls"/>
    <ds:schemaRef ds:uri="b78a5424-4113-4f23-9bdc-a7c772af094b"/>
  </ds:schemaRefs>
</ds:datastoreItem>
</file>

<file path=docProps/app.xml><?xml version="1.0" encoding="utf-8"?>
<Properties xmlns="http://schemas.openxmlformats.org/officeDocument/2006/extended-properties" xmlns:vt="http://schemas.openxmlformats.org/officeDocument/2006/docPropsVTypes">
  <Template>Pages standard</Template>
  <TotalTime>194</TotalTime>
  <Application>LibreOffice/25.2.5.2$Linux_X86_64 LibreOffice_project/520$Build-2</Application>
  <AppVersion>15.0000</AppVersion>
  <Words>1800</Words>
  <Paragraphs>132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2025-07-23T09:26:57Z</dcterms:created>
  <dc:creator>Camille Koestli</dc:creator>
  <dc:description/>
  <dc:language>fr-CH</dc:language>
  <cp:lastModifiedBy/>
  <cp:lastPrinted>2019-06-21T16:12:20Z</cp:lastPrinted>
  <dcterms:modified xsi:type="dcterms:W3CDTF">2025-07-24T19:02:55Z</dcterms:modified>
  <cp:revision>13</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0x0101004F8496321391254492BB8EA3AF7018D1</vt:lpwstr>
  </property>
  <property fmtid="{D5CDD505-2E9C-101B-9397-08002B2CF9AE}" pid="3" name="Notes">
    <vt:i4>12</vt:i4>
  </property>
  <property fmtid="{D5CDD505-2E9C-101B-9397-08002B2CF9AE}" pid="4" name="PresentationFormat">
    <vt:lpwstr>Grand écran</vt:lpwstr>
  </property>
  <property fmtid="{D5CDD505-2E9C-101B-9397-08002B2CF9AE}" pid="5" name="Slides">
    <vt:i4>14</vt:i4>
  </property>
  <property fmtid="{D5CDD505-2E9C-101B-9397-08002B2CF9AE}" pid="6" name="order0">
    <vt:lpwstr>4</vt:lpwstr>
  </property>
</Properties>
</file>